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7CC62-279A-4E03-9718-1FC43804F0B8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6DD0C-FE08-434E-95B2-3BD41B417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2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Full solutions can be found in the </a:t>
            </a:r>
            <a:r>
              <a:rPr lang="en-GB" dirty="0" err="1" smtClean="0"/>
              <a:t>desmos</a:t>
            </a:r>
            <a:r>
              <a:rPr lang="en-GB" dirty="0" smtClean="0"/>
              <a:t> page:</a:t>
            </a:r>
            <a:r>
              <a:rPr lang="en-GB" baseline="0" dirty="0" smtClean="0"/>
              <a:t> </a:t>
            </a:r>
            <a:r>
              <a:rPr lang="en-GB" dirty="0" smtClean="0"/>
              <a:t>https://www.desmos.com/calculator/hfebg8hk83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2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1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59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02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22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30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74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72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8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56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84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3D895-2DB7-4527-8FB2-5D181903F5DE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1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5.png"/><Relationship Id="rId13" Type="http://schemas.openxmlformats.org/officeDocument/2006/relationships/image" Target="../media/image240.png"/><Relationship Id="rId18" Type="http://schemas.openxmlformats.org/officeDocument/2006/relationships/image" Target="../media/image245.png"/><Relationship Id="rId26" Type="http://schemas.openxmlformats.org/officeDocument/2006/relationships/image" Target="../media/image253.png"/><Relationship Id="rId3" Type="http://schemas.openxmlformats.org/officeDocument/2006/relationships/image" Target="../media/image230.png"/><Relationship Id="rId21" Type="http://schemas.openxmlformats.org/officeDocument/2006/relationships/image" Target="../media/image248.png"/><Relationship Id="rId7" Type="http://schemas.openxmlformats.org/officeDocument/2006/relationships/image" Target="../media/image234.png"/><Relationship Id="rId12" Type="http://schemas.openxmlformats.org/officeDocument/2006/relationships/image" Target="../media/image239.png"/><Relationship Id="rId17" Type="http://schemas.openxmlformats.org/officeDocument/2006/relationships/image" Target="../media/image244.png"/><Relationship Id="rId25" Type="http://schemas.openxmlformats.org/officeDocument/2006/relationships/image" Target="../media/image252.png"/><Relationship Id="rId33" Type="http://schemas.openxmlformats.org/officeDocument/2006/relationships/image" Target="../media/image260.png"/><Relationship Id="rId2" Type="http://schemas.openxmlformats.org/officeDocument/2006/relationships/image" Target="../media/image229.png"/><Relationship Id="rId16" Type="http://schemas.openxmlformats.org/officeDocument/2006/relationships/image" Target="../media/image243.png"/><Relationship Id="rId20" Type="http://schemas.openxmlformats.org/officeDocument/2006/relationships/image" Target="../media/image247.png"/><Relationship Id="rId29" Type="http://schemas.openxmlformats.org/officeDocument/2006/relationships/image" Target="../media/image2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3.png"/><Relationship Id="rId11" Type="http://schemas.openxmlformats.org/officeDocument/2006/relationships/image" Target="../media/image238.png"/><Relationship Id="rId24" Type="http://schemas.openxmlformats.org/officeDocument/2006/relationships/image" Target="../media/image251.png"/><Relationship Id="rId32" Type="http://schemas.openxmlformats.org/officeDocument/2006/relationships/image" Target="../media/image259.png"/><Relationship Id="rId5" Type="http://schemas.openxmlformats.org/officeDocument/2006/relationships/image" Target="../media/image232.png"/><Relationship Id="rId15" Type="http://schemas.openxmlformats.org/officeDocument/2006/relationships/image" Target="../media/image242.png"/><Relationship Id="rId23" Type="http://schemas.openxmlformats.org/officeDocument/2006/relationships/image" Target="../media/image250.png"/><Relationship Id="rId28" Type="http://schemas.openxmlformats.org/officeDocument/2006/relationships/image" Target="../media/image255.png"/><Relationship Id="rId10" Type="http://schemas.openxmlformats.org/officeDocument/2006/relationships/image" Target="../media/image237.png"/><Relationship Id="rId19" Type="http://schemas.openxmlformats.org/officeDocument/2006/relationships/image" Target="../media/image246.png"/><Relationship Id="rId31" Type="http://schemas.openxmlformats.org/officeDocument/2006/relationships/image" Target="../media/image258.png"/><Relationship Id="rId4" Type="http://schemas.openxmlformats.org/officeDocument/2006/relationships/image" Target="../media/image231.png"/><Relationship Id="rId9" Type="http://schemas.openxmlformats.org/officeDocument/2006/relationships/image" Target="../media/image236.png"/><Relationship Id="rId14" Type="http://schemas.openxmlformats.org/officeDocument/2006/relationships/image" Target="../media/image241.png"/><Relationship Id="rId22" Type="http://schemas.openxmlformats.org/officeDocument/2006/relationships/image" Target="../media/image249.png"/><Relationship Id="rId27" Type="http://schemas.openxmlformats.org/officeDocument/2006/relationships/image" Target="../media/image254.png"/><Relationship Id="rId30" Type="http://schemas.openxmlformats.org/officeDocument/2006/relationships/image" Target="../media/image25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23.png"/><Relationship Id="rId7" Type="http://schemas.openxmlformats.org/officeDocument/2006/relationships/image" Target="../media/image60.png"/><Relationship Id="rId12" Type="http://schemas.openxmlformats.org/officeDocument/2006/relationships/image" Target="../media/image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100.png"/><Relationship Id="rId5" Type="http://schemas.openxmlformats.org/officeDocument/2006/relationships/image" Target="../media/image40.png"/><Relationship Id="rId10" Type="http://schemas.openxmlformats.org/officeDocument/2006/relationships/image" Target="../media/image90.png"/><Relationship Id="rId4" Type="http://schemas.openxmlformats.org/officeDocument/2006/relationships/image" Target="../media/image30.png"/><Relationship Id="rId9" Type="http://schemas.openxmlformats.org/officeDocument/2006/relationships/image" Target="../media/image8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50.png"/><Relationship Id="rId7" Type="http://schemas.openxmlformats.org/officeDocument/2006/relationships/image" Target="../media/image9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11" Type="http://schemas.openxmlformats.org/officeDocument/2006/relationships/image" Target="../media/image11.png"/><Relationship Id="rId5" Type="http://schemas.openxmlformats.org/officeDocument/2006/relationships/image" Target="../media/image110.png"/><Relationship Id="rId10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5.png"/><Relationship Id="rId3" Type="http://schemas.openxmlformats.org/officeDocument/2006/relationships/image" Target="../media/image23.png"/><Relationship Id="rId7" Type="http://schemas.openxmlformats.org/officeDocument/2006/relationships/image" Target="../media/image60.png"/><Relationship Id="rId12" Type="http://schemas.openxmlformats.org/officeDocument/2006/relationships/image" Target="../media/image11.png"/><Relationship Id="rId2" Type="http://schemas.openxmlformats.org/officeDocument/2006/relationships/image" Target="../media/image110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100.png"/><Relationship Id="rId5" Type="http://schemas.openxmlformats.org/officeDocument/2006/relationships/image" Target="../media/image40.png"/><Relationship Id="rId15" Type="http://schemas.openxmlformats.org/officeDocument/2006/relationships/image" Target="../media/image17.png"/><Relationship Id="rId10" Type="http://schemas.openxmlformats.org/officeDocument/2006/relationships/image" Target="../media/image90.png"/><Relationship Id="rId4" Type="http://schemas.openxmlformats.org/officeDocument/2006/relationships/image" Target="../media/image30.png"/><Relationship Id="rId9" Type="http://schemas.openxmlformats.org/officeDocument/2006/relationships/image" Target="../media/image80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0.png"/><Relationship Id="rId3" Type="http://schemas.openxmlformats.org/officeDocument/2006/relationships/image" Target="../media/image50.png"/><Relationship Id="rId7" Type="http://schemas.openxmlformats.org/officeDocument/2006/relationships/image" Target="../media/image90.png"/><Relationship Id="rId12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11" Type="http://schemas.openxmlformats.org/officeDocument/2006/relationships/image" Target="../media/image11.png"/><Relationship Id="rId5" Type="http://schemas.openxmlformats.org/officeDocument/2006/relationships/image" Target="../media/image110.png"/><Relationship Id="rId15" Type="http://schemas.openxmlformats.org/officeDocument/2006/relationships/image" Target="../media/image22.png"/><Relationship Id="rId10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60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865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Finding Hypotenuses With Overlapping Triangles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996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3035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5236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528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01385" y="6075857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p:sp>
        <p:nvSpPr>
          <p:cNvPr id="33" name="Isosceles Triangle 32"/>
          <p:cNvSpPr/>
          <p:nvPr/>
        </p:nvSpPr>
        <p:spPr>
          <a:xfrm>
            <a:off x="2229277" y="4402252"/>
            <a:ext cx="2412863" cy="1311113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2229278" y="4402252"/>
            <a:ext cx="1284074" cy="1311113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2516975" y="5115411"/>
                <a:ext cx="4764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975" y="5115411"/>
                <a:ext cx="476448" cy="307777"/>
              </a:xfrm>
              <a:prstGeom prst="rect">
                <a:avLst/>
              </a:prstGeom>
              <a:blipFill>
                <a:blip r:embed="rId8"/>
                <a:stretch>
                  <a:fillRect l="-14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2801165" y="5612499"/>
            <a:ext cx="0" cy="21606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2596716" y="5845717"/>
                <a:ext cx="4764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716" y="5845717"/>
                <a:ext cx="476448" cy="307777"/>
              </a:xfrm>
              <a:prstGeom prst="rect">
                <a:avLst/>
              </a:prstGeom>
              <a:blipFill>
                <a:blip r:embed="rId9"/>
                <a:stretch>
                  <a:fillRect l="-14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>
            <a:off x="2306920" y="4322617"/>
            <a:ext cx="2412863" cy="1311113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3513352" y="4782322"/>
                <a:ext cx="4764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352" y="4782322"/>
                <a:ext cx="47644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>
            <a:off x="3989800" y="5612499"/>
            <a:ext cx="0" cy="21606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Isosceles Triangle 48"/>
          <p:cNvSpPr/>
          <p:nvPr/>
        </p:nvSpPr>
        <p:spPr>
          <a:xfrm>
            <a:off x="5818464" y="4287361"/>
            <a:ext cx="2583313" cy="1432493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0" name="Isosceles Triangle 49"/>
          <p:cNvSpPr/>
          <p:nvPr/>
        </p:nvSpPr>
        <p:spPr>
          <a:xfrm>
            <a:off x="5818466" y="4287361"/>
            <a:ext cx="1374784" cy="1432493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6193774" y="5028352"/>
                <a:ext cx="51010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774" y="5028352"/>
                <a:ext cx="510106" cy="307777"/>
              </a:xfrm>
              <a:prstGeom prst="rect">
                <a:avLst/>
              </a:prstGeom>
              <a:blipFill>
                <a:blip r:embed="rId11"/>
                <a:stretch>
                  <a:fillRect l="-9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/>
          <p:cNvCxnSpPr/>
          <p:nvPr/>
        </p:nvCxnSpPr>
        <p:spPr>
          <a:xfrm>
            <a:off x="6430752" y="5609650"/>
            <a:ext cx="0" cy="23606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5329095" y="4916600"/>
                <a:ext cx="51010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095" y="4916600"/>
                <a:ext cx="510106" cy="307777"/>
              </a:xfrm>
              <a:prstGeom prst="rect">
                <a:avLst/>
              </a:prstGeom>
              <a:blipFill>
                <a:blip r:embed="rId12"/>
                <a:stretch>
                  <a:fillRect l="-9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>
            <a:off x="5901593" y="4200353"/>
            <a:ext cx="2583312" cy="1432493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7193249" y="4702617"/>
                <a:ext cx="51010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249" y="4702617"/>
                <a:ext cx="510106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/>
          <p:cNvCxnSpPr/>
          <p:nvPr/>
        </p:nvCxnSpPr>
        <p:spPr>
          <a:xfrm>
            <a:off x="7703354" y="5609650"/>
            <a:ext cx="0" cy="23606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911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Isosceles Triangle 55"/>
          <p:cNvSpPr/>
          <p:nvPr/>
        </p:nvSpPr>
        <p:spPr>
          <a:xfrm>
            <a:off x="5707478" y="1038828"/>
            <a:ext cx="1980000" cy="1382232"/>
          </a:xfrm>
          <a:prstGeom prst="triangle">
            <a:avLst>
              <a:gd name="adj" fmla="val 0"/>
            </a:avLst>
          </a:prstGeom>
          <a:solidFill>
            <a:srgbClr val="00B0F0">
              <a:alpha val="33000"/>
            </a:srgb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/>
          <p:cNvSpPr/>
          <p:nvPr/>
        </p:nvSpPr>
        <p:spPr>
          <a:xfrm>
            <a:off x="701791" y="980272"/>
            <a:ext cx="3960000" cy="1382232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/>
          <p:cNvSpPr/>
          <p:nvPr/>
        </p:nvSpPr>
        <p:spPr>
          <a:xfrm>
            <a:off x="701791" y="980272"/>
            <a:ext cx="1980000" cy="1382232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94749" y="166461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749" y="1664610"/>
                <a:ext cx="67333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1563028" y="2224281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48535" y="2238458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8454" y="151512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4" y="1515128"/>
                <a:ext cx="67333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765589" y="820777"/>
            <a:ext cx="3960000" cy="1382232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71894" y="1204116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894" y="1204116"/>
                <a:ext cx="67333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>
            <a:off x="-73152" y="458476"/>
            <a:ext cx="9906000" cy="457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879712" y="0"/>
            <a:ext cx="11692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61259" y="65346"/>
            <a:ext cx="190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Worked Example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08305" y="65346"/>
            <a:ext cx="1142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Your Turn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31" name="Isosceles Triangle 30"/>
          <p:cNvSpPr/>
          <p:nvPr/>
        </p:nvSpPr>
        <p:spPr>
          <a:xfrm>
            <a:off x="710503" y="981439"/>
            <a:ext cx="1980000" cy="1382232"/>
          </a:xfrm>
          <a:prstGeom prst="triangle">
            <a:avLst>
              <a:gd name="adj" fmla="val 0"/>
            </a:avLst>
          </a:prstGeom>
          <a:solidFill>
            <a:srgbClr val="00B0F0">
              <a:alpha val="33000"/>
            </a:srgb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5385" y="3045675"/>
                <a:ext cx="15511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0B0F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85" y="3045675"/>
                <a:ext cx="155112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02791" y="3488722"/>
                <a:ext cx="19645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(8)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(17)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0B0F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91" y="3488722"/>
                <a:ext cx="1964577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52196" y="242564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rgbClr val="00B0F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196" y="2425648"/>
                <a:ext cx="673337" cy="307777"/>
              </a:xfrm>
              <a:prstGeom prst="rect">
                <a:avLst/>
              </a:prstGeom>
              <a:blipFill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6275" y="3931769"/>
                <a:ext cx="17242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4+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=289</m:t>
                      </m:r>
                    </m:oMath>
                  </m:oMathPara>
                </a14:m>
                <a:endParaRPr lang="en-GB" dirty="0">
                  <a:solidFill>
                    <a:srgbClr val="00B0F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75" y="3931769"/>
                <a:ext cx="1724255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018472" y="4372689"/>
                <a:ext cx="11920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=225</m:t>
                      </m:r>
                    </m:oMath>
                  </m:oMathPara>
                </a14:m>
                <a:endParaRPr lang="en-GB" dirty="0">
                  <a:solidFill>
                    <a:srgbClr val="00B0F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472" y="4372689"/>
                <a:ext cx="1192058" cy="369332"/>
              </a:xfrm>
              <a:prstGeom prst="rect">
                <a:avLst/>
              </a:prstGeom>
              <a:blipFill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76990" y="4797492"/>
                <a:ext cx="956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GB" dirty="0">
                  <a:solidFill>
                    <a:srgbClr val="00B0F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990" y="4797492"/>
                <a:ext cx="956480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653956" y="3045675"/>
                <a:ext cx="15511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7030A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956" y="3045675"/>
                <a:ext cx="1551129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601362" y="3488722"/>
                <a:ext cx="1891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(8)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(30)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7030A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362" y="3488722"/>
                <a:ext cx="1891480" cy="369332"/>
              </a:xfrm>
              <a:prstGeom prst="rect">
                <a:avLst/>
              </a:prstGeom>
              <a:blipFill>
                <a:blip r:embed="rId1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780362" y="3905733"/>
                <a:ext cx="1715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4+900=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7030A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362" y="3905733"/>
                <a:ext cx="171527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245231" y="4346653"/>
                <a:ext cx="11830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964=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7030A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231" y="4346653"/>
                <a:ext cx="118308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117622" y="4742021"/>
                <a:ext cx="122168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964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7030A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622" y="4742021"/>
                <a:ext cx="1221681" cy="40197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053501" y="5231924"/>
                <a:ext cx="1653658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241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7030A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501" y="5231924"/>
                <a:ext cx="1653658" cy="40197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500101" y="5731518"/>
                <a:ext cx="2186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31.05</m:t>
                      </m:r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𝑑𝑝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7030A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01" y="5731518"/>
                <a:ext cx="2186176" cy="369332"/>
              </a:xfrm>
              <a:prstGeom prst="rect">
                <a:avLst/>
              </a:prstGeom>
              <a:blipFill>
                <a:blip r:embed="rId1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Isosceles Triangle 37"/>
          <p:cNvSpPr/>
          <p:nvPr/>
        </p:nvSpPr>
        <p:spPr>
          <a:xfrm>
            <a:off x="710503" y="990178"/>
            <a:ext cx="4014534" cy="1382232"/>
          </a:xfrm>
          <a:prstGeom prst="triangle">
            <a:avLst>
              <a:gd name="adj" fmla="val 0"/>
            </a:avLst>
          </a:prstGeom>
          <a:solidFill>
            <a:srgbClr val="7030A0">
              <a:alpha val="33000"/>
            </a:srgb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Isosceles Triangle 69"/>
          <p:cNvSpPr/>
          <p:nvPr/>
        </p:nvSpPr>
        <p:spPr>
          <a:xfrm>
            <a:off x="5679638" y="1023482"/>
            <a:ext cx="4014534" cy="1382232"/>
          </a:xfrm>
          <a:prstGeom prst="triangle">
            <a:avLst>
              <a:gd name="adj" fmla="val 0"/>
            </a:avLst>
          </a:prstGeom>
          <a:solidFill>
            <a:srgbClr val="7030A0">
              <a:alpha val="33000"/>
            </a:srgb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/>
          <p:cNvGrpSpPr/>
          <p:nvPr/>
        </p:nvGrpSpPr>
        <p:grpSpPr>
          <a:xfrm>
            <a:off x="5083728" y="913422"/>
            <a:ext cx="4697135" cy="1715393"/>
            <a:chOff x="5083728" y="913422"/>
            <a:chExt cx="4697135" cy="17153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5083728" y="1607773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3728" y="1607773"/>
                  <a:ext cx="673337" cy="307777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2" name="Group 71"/>
            <p:cNvGrpSpPr/>
            <p:nvPr/>
          </p:nvGrpSpPr>
          <p:grpSpPr>
            <a:xfrm>
              <a:off x="5706905" y="913422"/>
              <a:ext cx="4073958" cy="1715393"/>
              <a:chOff x="5706905" y="913422"/>
              <a:chExt cx="4073958" cy="1715393"/>
            </a:xfrm>
          </p:grpSpPr>
          <p:sp>
            <p:nvSpPr>
              <p:cNvPr id="48" name="Isosceles Triangle 47"/>
              <p:cNvSpPr/>
              <p:nvPr/>
            </p:nvSpPr>
            <p:spPr>
              <a:xfrm>
                <a:off x="5706905" y="1031155"/>
                <a:ext cx="3960000" cy="1382232"/>
              </a:xfrm>
              <a:prstGeom prst="triangle">
                <a:avLst>
                  <a:gd name="adj" fmla="val 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6099863" y="1715493"/>
                    <a:ext cx="673337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GB" sz="1400" i="1" dirty="0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oMath>
                      </m:oMathPara>
                    </a14:m>
                    <a:endParaRPr lang="en-GB" sz="1400" dirty="0">
                      <a:latin typeface="Trebuchet MS" panose="020B0603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0" name="TextBox 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99863" y="1715493"/>
                    <a:ext cx="673337" cy="307777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9" name="Isosceles Triangle 48"/>
              <p:cNvSpPr/>
              <p:nvPr/>
            </p:nvSpPr>
            <p:spPr>
              <a:xfrm>
                <a:off x="5706905" y="1035787"/>
                <a:ext cx="1980000" cy="1382232"/>
              </a:xfrm>
              <a:prstGeom prst="triangle">
                <a:avLst>
                  <a:gd name="adj" fmla="val 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6618302" y="2316926"/>
                <a:ext cx="0" cy="2977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8503809" y="2331103"/>
                <a:ext cx="0" cy="2977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5820863" y="913422"/>
                <a:ext cx="3960000" cy="138223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7627168" y="1296761"/>
                    <a:ext cx="673337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GB" sz="1400" dirty="0">
                      <a:latin typeface="Trebuchet MS" panose="020B0603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27168" y="1296761"/>
                    <a:ext cx="673337" cy="307777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460499" y="3096558"/>
                <a:ext cx="15511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0B0F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499" y="3096558"/>
                <a:ext cx="1551129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407905" y="3539605"/>
                <a:ext cx="19645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(9)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(15)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0B0F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905" y="3539605"/>
                <a:ext cx="1964576" cy="369332"/>
              </a:xfrm>
              <a:prstGeom prst="rect">
                <a:avLst/>
              </a:prstGeom>
              <a:blipFill>
                <a:blip r:embed="rId2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057310" y="2476531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rgbClr val="00B0F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310" y="2476531"/>
                <a:ext cx="673337" cy="307777"/>
              </a:xfrm>
              <a:prstGeom prst="rect">
                <a:avLst/>
              </a:prstGeom>
              <a:blipFill>
                <a:blip r:embed="rId23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491389" y="3982652"/>
                <a:ext cx="17242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=225</m:t>
                      </m:r>
                    </m:oMath>
                  </m:oMathPara>
                </a14:m>
                <a:endParaRPr lang="en-GB" dirty="0">
                  <a:solidFill>
                    <a:srgbClr val="00B0F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389" y="3982652"/>
                <a:ext cx="1724255" cy="369332"/>
              </a:xfrm>
              <a:prstGeom prst="rect">
                <a:avLst/>
              </a:prstGeom>
              <a:blipFill>
                <a:blip r:embed="rId2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023586" y="4423572"/>
                <a:ext cx="11920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=144</m:t>
                      </m:r>
                    </m:oMath>
                  </m:oMathPara>
                </a14:m>
                <a:endParaRPr lang="en-GB" dirty="0">
                  <a:solidFill>
                    <a:srgbClr val="00B0F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586" y="4423572"/>
                <a:ext cx="1192058" cy="369332"/>
              </a:xfrm>
              <a:prstGeom prst="rect">
                <a:avLst/>
              </a:prstGeom>
              <a:blipFill>
                <a:blip r:embed="rId2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182104" y="4848375"/>
                <a:ext cx="956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dirty="0">
                  <a:solidFill>
                    <a:srgbClr val="00B0F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104" y="4848375"/>
                <a:ext cx="956480" cy="369332"/>
              </a:xfrm>
              <a:prstGeom prst="rect">
                <a:avLst/>
              </a:prstGeom>
              <a:blipFill>
                <a:blip r:embed="rId2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659070" y="3096558"/>
                <a:ext cx="15511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7030A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9070" y="3096558"/>
                <a:ext cx="1551129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606476" y="3539605"/>
                <a:ext cx="1891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(9)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(24)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7030A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6476" y="3539605"/>
                <a:ext cx="1891480" cy="369332"/>
              </a:xfrm>
              <a:prstGeom prst="rect">
                <a:avLst/>
              </a:prstGeom>
              <a:blipFill>
                <a:blip r:embed="rId2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785476" y="3956616"/>
                <a:ext cx="17152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1+576=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7030A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476" y="3956616"/>
                <a:ext cx="1715278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8250345" y="4397536"/>
                <a:ext cx="11830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657=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7030A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345" y="4397536"/>
                <a:ext cx="1183081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122736" y="4792904"/>
                <a:ext cx="1221681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657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7030A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2736" y="4792904"/>
                <a:ext cx="1221681" cy="407547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935211" y="5289831"/>
                <a:ext cx="1525418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73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7030A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5211" y="5289831"/>
                <a:ext cx="1525418" cy="40197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7275223" y="5764695"/>
                <a:ext cx="21854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25.63</m:t>
                      </m:r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𝑑𝑝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7030A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5223" y="5764695"/>
                <a:ext cx="2185406" cy="369332"/>
              </a:xfrm>
              <a:prstGeom prst="rect">
                <a:avLst/>
              </a:prstGeom>
              <a:blipFill>
                <a:blip r:embed="rId3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4" y="6549223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@</a:t>
            </a:r>
            <a:r>
              <a:rPr lang="en-GB" sz="1400" dirty="0" err="1" smtClean="0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02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4" grpId="0"/>
      <p:bldP spid="45" grpId="0"/>
      <p:bldP spid="46" grpId="0"/>
      <p:bldP spid="47" grpId="0"/>
      <p:bldP spid="38" grpId="0" animBg="1"/>
      <p:bldP spid="70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821760" y="4319063"/>
            <a:ext cx="4254257" cy="1382232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821761" y="4319063"/>
            <a:ext cx="2682946" cy="1382232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64324" y="4953377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324" y="4953377"/>
                <a:ext cx="67333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rot="16200000">
            <a:off x="821760" y="4958410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62281" y="5552439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32122" y="5741579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122" y="5741579"/>
                <a:ext cx="67333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931489" y="4209335"/>
            <a:ext cx="4254256" cy="1382232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77300" y="459267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300" y="4592674"/>
                <a:ext cx="67333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109438" y="275284"/>
            <a:ext cx="6152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Trebuchet MS" panose="020B0603020202020204" pitchFamily="34" charset="0"/>
              </a:rPr>
              <a:t>Find the value of x in each instance to </a:t>
            </a:r>
            <a:r>
              <a:rPr lang="en-GB" sz="1400" dirty="0">
                <a:latin typeface="Trebuchet MS" panose="020B0603020202020204" pitchFamily="34" charset="0"/>
              </a:rPr>
              <a:t>2dp. Predict whether you think each answer will be higher or lower than the one before it</a:t>
            </a:r>
            <a:r>
              <a:rPr lang="en-GB" sz="1400" dirty="0" smtClean="0">
                <a:latin typeface="Trebuchet MS" panose="020B0603020202020204" pitchFamily="34" charset="0"/>
              </a:rPr>
              <a:t>.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5752737" y="1110923"/>
            <a:ext cx="3409961" cy="1806564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>
            <a:off x="5752739" y="1110923"/>
            <a:ext cx="1814708" cy="1806564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48144" y="2045411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144" y="2045411"/>
                <a:ext cx="67333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6560954" y="2778505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06772" y="1904477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772" y="1904477"/>
                <a:ext cx="67333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5862466" y="1001195"/>
            <a:ext cx="3409960" cy="1806564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567446" y="1634616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7446" y="1634616"/>
                <a:ext cx="67333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8240783" y="2778505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Isosceles Triangle 32"/>
          <p:cNvSpPr/>
          <p:nvPr/>
        </p:nvSpPr>
        <p:spPr>
          <a:xfrm>
            <a:off x="1157736" y="973763"/>
            <a:ext cx="3409961" cy="1806564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Isosceles Triangle 33"/>
          <p:cNvSpPr/>
          <p:nvPr/>
        </p:nvSpPr>
        <p:spPr>
          <a:xfrm>
            <a:off x="1157738" y="973763"/>
            <a:ext cx="1814708" cy="1806564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564323" y="195641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323" y="1956414"/>
                <a:ext cx="67333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1965953" y="2641345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677017" y="2962692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017" y="2962692"/>
                <a:ext cx="67333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>
            <a:off x="1267465" y="864035"/>
            <a:ext cx="3409960" cy="1806564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972445" y="1497456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2445" y="1497456"/>
                <a:ext cx="673337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>
            <a:off x="3645782" y="2641345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40"/>
          <p:cNvSpPr/>
          <p:nvPr/>
        </p:nvSpPr>
        <p:spPr>
          <a:xfrm>
            <a:off x="5954193" y="4364099"/>
            <a:ext cx="3355615" cy="1587890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Isosceles Triangle 41"/>
          <p:cNvSpPr/>
          <p:nvPr/>
        </p:nvSpPr>
        <p:spPr>
          <a:xfrm>
            <a:off x="5954194" y="4364099"/>
            <a:ext cx="1422704" cy="1587890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395253" y="538562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253" y="5385628"/>
                <a:ext cx="67333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/>
          <p:nvPr/>
        </p:nvCxnSpPr>
        <p:spPr>
          <a:xfrm rot="14040000">
            <a:off x="6737049" y="5085979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994225" y="5832054"/>
            <a:ext cx="15508" cy="2373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312205" y="504377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205" y="5043778"/>
                <a:ext cx="673337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/>
          <p:cNvCxnSpPr/>
          <p:nvPr/>
        </p:nvCxnSpPr>
        <p:spPr>
          <a:xfrm>
            <a:off x="6045634" y="4217795"/>
            <a:ext cx="3355614" cy="158789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675221" y="471669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221" y="4716698"/>
                <a:ext cx="67333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4" y="6549223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@</a:t>
            </a:r>
            <a:r>
              <a:rPr lang="en-GB" sz="1400" dirty="0" err="1" smtClean="0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0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Isosceles Triangle 32"/>
          <p:cNvSpPr/>
          <p:nvPr/>
        </p:nvSpPr>
        <p:spPr>
          <a:xfrm>
            <a:off x="1157736" y="973763"/>
            <a:ext cx="3409961" cy="1806564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Isosceles Triangle 33"/>
          <p:cNvSpPr/>
          <p:nvPr/>
        </p:nvSpPr>
        <p:spPr>
          <a:xfrm>
            <a:off x="1157738" y="973763"/>
            <a:ext cx="1814708" cy="1806564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831370" y="146914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370" y="1469144"/>
                <a:ext cx="67333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1965953" y="2641345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6627" y="1770699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27" y="1770699"/>
                <a:ext cx="67333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>
            <a:off x="1075442" y="1046915"/>
            <a:ext cx="1814708" cy="1806564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564324" y="192120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324" y="1921205"/>
                <a:ext cx="67333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>
            <a:off x="3645782" y="2641345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/>
          <p:cNvGrpSpPr/>
          <p:nvPr/>
        </p:nvGrpSpPr>
        <p:grpSpPr>
          <a:xfrm>
            <a:off x="5953090" y="4336347"/>
            <a:ext cx="3492255" cy="2356516"/>
            <a:chOff x="5500872" y="922732"/>
            <a:chExt cx="3492255" cy="2356516"/>
          </a:xfrm>
        </p:grpSpPr>
        <p:sp>
          <p:nvSpPr>
            <p:cNvPr id="73" name="Isosceles Triangle 72"/>
            <p:cNvSpPr/>
            <p:nvPr/>
          </p:nvSpPr>
          <p:spPr>
            <a:xfrm>
              <a:off x="5583166" y="922732"/>
              <a:ext cx="3409961" cy="1806564"/>
            </a:xfrm>
            <a:prstGeom prst="triangle">
              <a:avLst>
                <a:gd name="adj" fmla="val 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Isosceles Triangle 73"/>
            <p:cNvSpPr/>
            <p:nvPr/>
          </p:nvSpPr>
          <p:spPr>
            <a:xfrm>
              <a:off x="5583168" y="922732"/>
              <a:ext cx="1814708" cy="1806564"/>
            </a:xfrm>
            <a:prstGeom prst="triangle">
              <a:avLst>
                <a:gd name="adj" fmla="val 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7256800" y="1418113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29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6800" y="1418113"/>
                  <a:ext cx="673337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6" name="Straight Connector 75"/>
            <p:cNvCxnSpPr/>
            <p:nvPr/>
          </p:nvCxnSpPr>
          <p:spPr>
            <a:xfrm>
              <a:off x="6391383" y="2590314"/>
              <a:ext cx="0" cy="2977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7061207" y="2971471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1207" y="2971471"/>
                  <a:ext cx="673337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8" name="Straight Arrow Connector 77"/>
            <p:cNvCxnSpPr/>
            <p:nvPr/>
          </p:nvCxnSpPr>
          <p:spPr>
            <a:xfrm>
              <a:off x="5500872" y="995884"/>
              <a:ext cx="1814708" cy="1806564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5989754" y="1870174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9754" y="1870174"/>
                  <a:ext cx="673337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0" name="Straight Connector 79"/>
            <p:cNvCxnSpPr/>
            <p:nvPr/>
          </p:nvCxnSpPr>
          <p:spPr>
            <a:xfrm>
              <a:off x="8071212" y="2590314"/>
              <a:ext cx="0" cy="2977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5583168" y="2939608"/>
              <a:ext cx="3409959" cy="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Isosceles Triangle 90"/>
          <p:cNvSpPr/>
          <p:nvPr/>
        </p:nvSpPr>
        <p:spPr>
          <a:xfrm>
            <a:off x="1413151" y="3244895"/>
            <a:ext cx="3409961" cy="2806262"/>
          </a:xfrm>
          <a:prstGeom prst="triangle">
            <a:avLst>
              <a:gd name="adj" fmla="val 0"/>
            </a:avLst>
          </a:prstGeom>
          <a:noFill/>
          <a:ln w="19050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Isosceles Triangle 91"/>
          <p:cNvSpPr/>
          <p:nvPr/>
        </p:nvSpPr>
        <p:spPr>
          <a:xfrm>
            <a:off x="1413153" y="3244895"/>
            <a:ext cx="454765" cy="2806262"/>
          </a:xfrm>
          <a:prstGeom prst="triangle">
            <a:avLst>
              <a:gd name="adj" fmla="val 0"/>
            </a:avLst>
          </a:prstGeom>
          <a:noFill/>
          <a:ln w="19050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195767" y="4336347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767" y="4336347"/>
                <a:ext cx="67333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4" name="Straight Connector 93"/>
          <p:cNvCxnSpPr/>
          <p:nvPr/>
        </p:nvCxnSpPr>
        <p:spPr>
          <a:xfrm rot="5400000">
            <a:off x="1396369" y="4561548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2635777" y="634307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777" y="6343070"/>
                <a:ext cx="67333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6" name="Straight Arrow Connector 95"/>
          <p:cNvCxnSpPr/>
          <p:nvPr/>
        </p:nvCxnSpPr>
        <p:spPr>
          <a:xfrm>
            <a:off x="1545225" y="3306680"/>
            <a:ext cx="467027" cy="2729633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1690587" y="4683747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587" y="4683747"/>
                <a:ext cx="673337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Connector 97"/>
          <p:cNvCxnSpPr/>
          <p:nvPr/>
        </p:nvCxnSpPr>
        <p:spPr>
          <a:xfrm>
            <a:off x="3059074" y="5860025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1413153" y="6252325"/>
            <a:ext cx="3409959" cy="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Isosceles Triangle 101"/>
          <p:cNvSpPr/>
          <p:nvPr/>
        </p:nvSpPr>
        <p:spPr>
          <a:xfrm>
            <a:off x="6035382" y="871656"/>
            <a:ext cx="3409961" cy="2806262"/>
          </a:xfrm>
          <a:prstGeom prst="triangle">
            <a:avLst>
              <a:gd name="adj" fmla="val 0"/>
            </a:avLst>
          </a:prstGeom>
          <a:noFill/>
          <a:ln w="19050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Isosceles Triangle 102"/>
          <p:cNvSpPr/>
          <p:nvPr/>
        </p:nvSpPr>
        <p:spPr>
          <a:xfrm>
            <a:off x="6035384" y="871656"/>
            <a:ext cx="2605604" cy="2806262"/>
          </a:xfrm>
          <a:prstGeom prst="triangle">
            <a:avLst>
              <a:gd name="adj" fmla="val 0"/>
            </a:avLst>
          </a:prstGeom>
          <a:noFill/>
          <a:ln w="19050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7817998" y="196310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998" y="1963108"/>
                <a:ext cx="67333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/>
          <p:cNvCxnSpPr/>
          <p:nvPr/>
        </p:nvCxnSpPr>
        <p:spPr>
          <a:xfrm rot="5400000">
            <a:off x="6018600" y="2188309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7431129" y="395999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129" y="3959990"/>
                <a:ext cx="67333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7" name="Straight Arrow Connector 106"/>
          <p:cNvCxnSpPr/>
          <p:nvPr/>
        </p:nvCxnSpPr>
        <p:spPr>
          <a:xfrm>
            <a:off x="6035382" y="1049765"/>
            <a:ext cx="2404438" cy="2628153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6682121" y="2357816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121" y="2357816"/>
                <a:ext cx="673337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9" name="Straight Connector 108"/>
          <p:cNvCxnSpPr/>
          <p:nvPr/>
        </p:nvCxnSpPr>
        <p:spPr>
          <a:xfrm>
            <a:off x="7231013" y="3474794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6035384" y="3879086"/>
            <a:ext cx="3409959" cy="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09438" y="275284"/>
            <a:ext cx="6152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Trebuchet MS" panose="020B0603020202020204" pitchFamily="34" charset="0"/>
              </a:rPr>
              <a:t>Find the value of x in each instance to </a:t>
            </a:r>
            <a:r>
              <a:rPr lang="en-GB" sz="1400" dirty="0">
                <a:latin typeface="Trebuchet MS" panose="020B0603020202020204" pitchFamily="34" charset="0"/>
              </a:rPr>
              <a:t>2dp. Predict whether you think each answer will be higher or lower than the one before it</a:t>
            </a:r>
            <a:r>
              <a:rPr lang="en-GB" sz="1400" dirty="0" smtClean="0">
                <a:latin typeface="Trebuchet MS" panose="020B0603020202020204" pitchFamily="34" charset="0"/>
              </a:rPr>
              <a:t>.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4" y="6549223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@</a:t>
            </a:r>
            <a:r>
              <a:rPr lang="en-GB" sz="1400" dirty="0" err="1" smtClean="0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4" y="6549223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@</a:t>
            </a:r>
            <a:r>
              <a:rPr lang="en-GB" sz="1400" dirty="0" err="1" smtClean="0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821760" y="4319063"/>
            <a:ext cx="4254257" cy="1382232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821761" y="4319063"/>
            <a:ext cx="2682946" cy="1382232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64324" y="4953377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324" y="4953377"/>
                <a:ext cx="67333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rot="16200000">
            <a:off x="821760" y="4958410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62281" y="5552439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32122" y="5741579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122" y="5741579"/>
                <a:ext cx="67333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931489" y="4209335"/>
            <a:ext cx="4254256" cy="1382232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77300" y="459267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300" y="4592674"/>
                <a:ext cx="67333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109438" y="275284"/>
            <a:ext cx="6152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Trebuchet MS" panose="020B0603020202020204" pitchFamily="34" charset="0"/>
              </a:rPr>
              <a:t>Find the value of x in each instance to </a:t>
            </a:r>
            <a:r>
              <a:rPr lang="en-GB" sz="1400" dirty="0">
                <a:latin typeface="Trebuchet MS" panose="020B0603020202020204" pitchFamily="34" charset="0"/>
              </a:rPr>
              <a:t>2dp. Predict whether you think each answer will be higher or lower than the one before it</a:t>
            </a:r>
            <a:r>
              <a:rPr lang="en-GB" sz="1400" dirty="0" smtClean="0">
                <a:latin typeface="Trebuchet MS" panose="020B0603020202020204" pitchFamily="34" charset="0"/>
              </a:rPr>
              <a:t>.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5752737" y="1110923"/>
            <a:ext cx="3409961" cy="1806564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>
            <a:off x="5752739" y="1110923"/>
            <a:ext cx="1814708" cy="1806564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48144" y="2045411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144" y="2045411"/>
                <a:ext cx="67333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6560954" y="2778505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06772" y="1904477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772" y="1904477"/>
                <a:ext cx="67333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5862466" y="1001195"/>
            <a:ext cx="3409960" cy="1806564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567446" y="1634616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7446" y="1634616"/>
                <a:ext cx="67333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8240783" y="2778505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Isosceles Triangle 32"/>
          <p:cNvSpPr/>
          <p:nvPr/>
        </p:nvSpPr>
        <p:spPr>
          <a:xfrm>
            <a:off x="1157736" y="973763"/>
            <a:ext cx="3409961" cy="1806564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Isosceles Triangle 33"/>
          <p:cNvSpPr/>
          <p:nvPr/>
        </p:nvSpPr>
        <p:spPr>
          <a:xfrm>
            <a:off x="1157738" y="973763"/>
            <a:ext cx="1814708" cy="1806564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564323" y="195641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323" y="1956414"/>
                <a:ext cx="67333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1965953" y="2641345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677017" y="2962692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017" y="2962692"/>
                <a:ext cx="67333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>
            <a:off x="1267465" y="864035"/>
            <a:ext cx="3409960" cy="1806564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972445" y="1497456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2445" y="1497456"/>
                <a:ext cx="673337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>
            <a:off x="3645782" y="2641345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40"/>
          <p:cNvSpPr/>
          <p:nvPr/>
        </p:nvSpPr>
        <p:spPr>
          <a:xfrm>
            <a:off x="5954193" y="4364099"/>
            <a:ext cx="3355615" cy="1587890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Isosceles Triangle 41"/>
          <p:cNvSpPr/>
          <p:nvPr/>
        </p:nvSpPr>
        <p:spPr>
          <a:xfrm>
            <a:off x="5954194" y="4364099"/>
            <a:ext cx="1422704" cy="1587890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395253" y="538562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253" y="5385628"/>
                <a:ext cx="67333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/>
          <p:nvPr/>
        </p:nvCxnSpPr>
        <p:spPr>
          <a:xfrm rot="14040000">
            <a:off x="6737049" y="5085979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994225" y="5832054"/>
            <a:ext cx="15508" cy="2373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312205" y="504377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205" y="5043778"/>
                <a:ext cx="673337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/>
          <p:cNvCxnSpPr/>
          <p:nvPr/>
        </p:nvCxnSpPr>
        <p:spPr>
          <a:xfrm>
            <a:off x="6045634" y="4217795"/>
            <a:ext cx="3355614" cy="158789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675221" y="471669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221" y="4716698"/>
                <a:ext cx="67333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ounded Rectangle 48"/>
          <p:cNvSpPr/>
          <p:nvPr/>
        </p:nvSpPr>
        <p:spPr>
          <a:xfrm>
            <a:off x="118872" y="109728"/>
            <a:ext cx="9656064" cy="6556248"/>
          </a:xfrm>
          <a:prstGeom prst="roundRect">
            <a:avLst>
              <a:gd name="adj" fmla="val 6765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477610" y="1370999"/>
                <a:ext cx="92776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45.18</m:t>
                      </m:r>
                      <m:r>
                        <a:rPr lang="en-GB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7610" y="1370999"/>
                <a:ext cx="92776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750083" y="1195255"/>
                <a:ext cx="92776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46.52</m:t>
                      </m:r>
                      <m:r>
                        <a:rPr lang="en-GB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083" y="1195255"/>
                <a:ext cx="92776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631802" y="4165174"/>
                <a:ext cx="92776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45.62</m:t>
                      </m:r>
                      <m:r>
                        <a:rPr lang="en-GB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1802" y="4165174"/>
                <a:ext cx="927769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604827" y="4382552"/>
                <a:ext cx="92776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53.31</m:t>
                      </m:r>
                      <m:r>
                        <a:rPr lang="en-GB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4827" y="4382552"/>
                <a:ext cx="927769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9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4" y="6549223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@</a:t>
            </a:r>
            <a:r>
              <a:rPr lang="en-GB" sz="1400" dirty="0" err="1" smtClean="0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3" name="Isosceles Triangle 32"/>
          <p:cNvSpPr/>
          <p:nvPr/>
        </p:nvSpPr>
        <p:spPr>
          <a:xfrm>
            <a:off x="1157736" y="973763"/>
            <a:ext cx="3409961" cy="1806564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Isosceles Triangle 33"/>
          <p:cNvSpPr/>
          <p:nvPr/>
        </p:nvSpPr>
        <p:spPr>
          <a:xfrm>
            <a:off x="1157738" y="973763"/>
            <a:ext cx="1814708" cy="1806564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831370" y="146914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370" y="1469144"/>
                <a:ext cx="67333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1965953" y="2641345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6627" y="1770699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27" y="1770699"/>
                <a:ext cx="67333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>
            <a:off x="1075442" y="1046915"/>
            <a:ext cx="1814708" cy="1806564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564324" y="192120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324" y="1921205"/>
                <a:ext cx="67333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>
            <a:off x="3645782" y="2641345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/>
          <p:cNvGrpSpPr/>
          <p:nvPr/>
        </p:nvGrpSpPr>
        <p:grpSpPr>
          <a:xfrm>
            <a:off x="5953090" y="4336347"/>
            <a:ext cx="3492255" cy="2356516"/>
            <a:chOff x="5500872" y="922732"/>
            <a:chExt cx="3492255" cy="2356516"/>
          </a:xfrm>
        </p:grpSpPr>
        <p:sp>
          <p:nvSpPr>
            <p:cNvPr id="73" name="Isosceles Triangle 72"/>
            <p:cNvSpPr/>
            <p:nvPr/>
          </p:nvSpPr>
          <p:spPr>
            <a:xfrm>
              <a:off x="5583166" y="922732"/>
              <a:ext cx="3409961" cy="1806564"/>
            </a:xfrm>
            <a:prstGeom prst="triangle">
              <a:avLst>
                <a:gd name="adj" fmla="val 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Isosceles Triangle 73"/>
            <p:cNvSpPr/>
            <p:nvPr/>
          </p:nvSpPr>
          <p:spPr>
            <a:xfrm>
              <a:off x="5583168" y="922732"/>
              <a:ext cx="1814708" cy="1806564"/>
            </a:xfrm>
            <a:prstGeom prst="triangle">
              <a:avLst>
                <a:gd name="adj" fmla="val 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7256800" y="1418113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29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6800" y="1418113"/>
                  <a:ext cx="673337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6" name="Straight Connector 75"/>
            <p:cNvCxnSpPr/>
            <p:nvPr/>
          </p:nvCxnSpPr>
          <p:spPr>
            <a:xfrm>
              <a:off x="6391383" y="2590314"/>
              <a:ext cx="0" cy="2977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7061207" y="2971471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1207" y="2971471"/>
                  <a:ext cx="673337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8" name="Straight Arrow Connector 77"/>
            <p:cNvCxnSpPr/>
            <p:nvPr/>
          </p:nvCxnSpPr>
          <p:spPr>
            <a:xfrm>
              <a:off x="5500872" y="995884"/>
              <a:ext cx="1814708" cy="1806564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5989754" y="1870174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9754" y="1870174"/>
                  <a:ext cx="673337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0" name="Straight Connector 79"/>
            <p:cNvCxnSpPr/>
            <p:nvPr/>
          </p:nvCxnSpPr>
          <p:spPr>
            <a:xfrm>
              <a:off x="8071212" y="2590314"/>
              <a:ext cx="0" cy="2977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5583168" y="2939608"/>
              <a:ext cx="3409959" cy="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Isosceles Triangle 90"/>
          <p:cNvSpPr/>
          <p:nvPr/>
        </p:nvSpPr>
        <p:spPr>
          <a:xfrm>
            <a:off x="1413151" y="3244895"/>
            <a:ext cx="3409961" cy="2806262"/>
          </a:xfrm>
          <a:prstGeom prst="triangle">
            <a:avLst>
              <a:gd name="adj" fmla="val 0"/>
            </a:avLst>
          </a:prstGeom>
          <a:noFill/>
          <a:ln w="19050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Isosceles Triangle 91"/>
          <p:cNvSpPr/>
          <p:nvPr/>
        </p:nvSpPr>
        <p:spPr>
          <a:xfrm>
            <a:off x="1413153" y="3244895"/>
            <a:ext cx="454765" cy="2806262"/>
          </a:xfrm>
          <a:prstGeom prst="triangle">
            <a:avLst>
              <a:gd name="adj" fmla="val 0"/>
            </a:avLst>
          </a:prstGeom>
          <a:noFill/>
          <a:ln w="19050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195767" y="4336347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767" y="4336347"/>
                <a:ext cx="67333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4" name="Straight Connector 93"/>
          <p:cNvCxnSpPr/>
          <p:nvPr/>
        </p:nvCxnSpPr>
        <p:spPr>
          <a:xfrm rot="5400000">
            <a:off x="1396369" y="4561548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2635777" y="634307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777" y="6343070"/>
                <a:ext cx="67333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6" name="Straight Arrow Connector 95"/>
          <p:cNvCxnSpPr/>
          <p:nvPr/>
        </p:nvCxnSpPr>
        <p:spPr>
          <a:xfrm>
            <a:off x="1545225" y="3306680"/>
            <a:ext cx="467027" cy="2729633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1690587" y="4683747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587" y="4683747"/>
                <a:ext cx="673337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Connector 97"/>
          <p:cNvCxnSpPr/>
          <p:nvPr/>
        </p:nvCxnSpPr>
        <p:spPr>
          <a:xfrm>
            <a:off x="3059074" y="5860025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1413153" y="6252325"/>
            <a:ext cx="3409959" cy="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Isosceles Triangle 101"/>
          <p:cNvSpPr/>
          <p:nvPr/>
        </p:nvSpPr>
        <p:spPr>
          <a:xfrm>
            <a:off x="6035382" y="871656"/>
            <a:ext cx="3409961" cy="2806262"/>
          </a:xfrm>
          <a:prstGeom prst="triangle">
            <a:avLst>
              <a:gd name="adj" fmla="val 0"/>
            </a:avLst>
          </a:prstGeom>
          <a:noFill/>
          <a:ln w="19050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Isosceles Triangle 102"/>
          <p:cNvSpPr/>
          <p:nvPr/>
        </p:nvSpPr>
        <p:spPr>
          <a:xfrm>
            <a:off x="6035384" y="871656"/>
            <a:ext cx="2605604" cy="2806262"/>
          </a:xfrm>
          <a:prstGeom prst="triangle">
            <a:avLst>
              <a:gd name="adj" fmla="val 0"/>
            </a:avLst>
          </a:prstGeom>
          <a:noFill/>
          <a:ln w="19050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7817998" y="196310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998" y="1963108"/>
                <a:ext cx="67333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/>
          <p:cNvCxnSpPr/>
          <p:nvPr/>
        </p:nvCxnSpPr>
        <p:spPr>
          <a:xfrm rot="5400000">
            <a:off x="6018600" y="2188309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7431129" y="395999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129" y="3959990"/>
                <a:ext cx="67333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7" name="Straight Arrow Connector 106"/>
          <p:cNvCxnSpPr/>
          <p:nvPr/>
        </p:nvCxnSpPr>
        <p:spPr>
          <a:xfrm>
            <a:off x="6035382" y="1049765"/>
            <a:ext cx="2404438" cy="2628153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6682121" y="2357816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121" y="2357816"/>
                <a:ext cx="673337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9" name="Straight Connector 108"/>
          <p:cNvCxnSpPr/>
          <p:nvPr/>
        </p:nvCxnSpPr>
        <p:spPr>
          <a:xfrm>
            <a:off x="7231013" y="3474794"/>
            <a:ext cx="0" cy="29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6035384" y="3879086"/>
            <a:ext cx="3409959" cy="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118872" y="109728"/>
            <a:ext cx="9656064" cy="6556248"/>
          </a:xfrm>
          <a:prstGeom prst="roundRect">
            <a:avLst>
              <a:gd name="adj" fmla="val 6765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109438" y="275284"/>
            <a:ext cx="6152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Trebuchet MS" panose="020B0603020202020204" pitchFamily="34" charset="0"/>
              </a:rPr>
              <a:t>Find the value of x in each instance to </a:t>
            </a:r>
            <a:r>
              <a:rPr lang="en-GB" sz="1400" dirty="0">
                <a:latin typeface="Trebuchet MS" panose="020B0603020202020204" pitchFamily="34" charset="0"/>
              </a:rPr>
              <a:t>2dp. Predict whether you think each answer will be higher or lower than the one before it</a:t>
            </a:r>
            <a:r>
              <a:rPr lang="en-GB" sz="1400" dirty="0" smtClean="0">
                <a:latin typeface="Trebuchet MS" panose="020B0603020202020204" pitchFamily="34" charset="0"/>
              </a:rPr>
              <a:t>.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303303" y="2205660"/>
                <a:ext cx="92776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23.26</m:t>
                      </m:r>
                      <m:r>
                        <a:rPr lang="en-GB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303" y="2205660"/>
                <a:ext cx="92776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535490" y="2652910"/>
                <a:ext cx="92776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28.29</m:t>
                      </m:r>
                      <m:r>
                        <a:rPr lang="en-GB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490" y="2652910"/>
                <a:ext cx="92776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939584" y="4989585"/>
                <a:ext cx="92776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20.02</m:t>
                      </m:r>
                      <m:r>
                        <a:rPr lang="en-GB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584" y="4989585"/>
                <a:ext cx="92776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218236" y="5545800"/>
                <a:ext cx="92776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28.64</m:t>
                      </m:r>
                      <m:r>
                        <a:rPr lang="en-GB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236" y="5545800"/>
                <a:ext cx="927769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11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535</Words>
  <Application>Microsoft Office PowerPoint</Application>
  <PresentationFormat>A4 Paper (210x297 mm)</PresentationFormat>
  <Paragraphs>114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Trebuchet MS</vt:lpstr>
      <vt:lpstr>Office Theme</vt:lpstr>
      <vt:lpstr>Finding Hypotenuses With Overlapping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Draper</dc:creator>
  <cp:lastModifiedBy>Daniel Draper</cp:lastModifiedBy>
  <cp:revision>3</cp:revision>
  <dcterms:created xsi:type="dcterms:W3CDTF">2021-06-03T20:28:36Z</dcterms:created>
  <dcterms:modified xsi:type="dcterms:W3CDTF">2021-06-04T09:37:27Z</dcterms:modified>
</cp:coreProperties>
</file>