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89" r:id="rId3"/>
    <p:sldId id="292" r:id="rId4"/>
    <p:sldId id="306" r:id="rId5"/>
    <p:sldId id="30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39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28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5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2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2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69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20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7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20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48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27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Expressing numbers as a percentage (Calculator)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EE0D6F-74B1-4ED1-B42A-63E2BD7EC6C2}"/>
              </a:ext>
            </a:extLst>
          </p:cNvPr>
          <p:cNvSpPr/>
          <p:nvPr/>
        </p:nvSpPr>
        <p:spPr>
          <a:xfrm>
            <a:off x="2285998" y="409114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en-GB" sz="2800" kern="0" dirty="0">
                <a:solidFill>
                  <a:schemeClr val="bg1"/>
                </a:solidFill>
                <a:latin typeface="+mj-lt"/>
              </a:rPr>
              <a:t>16 out of 48 cars are red.</a:t>
            </a:r>
          </a:p>
          <a:p>
            <a:pPr lvl="0" algn="ctr" defTabSz="914400">
              <a:defRPr/>
            </a:pPr>
            <a:endParaRPr lang="en-GB" sz="2800" kern="0" dirty="0">
              <a:solidFill>
                <a:schemeClr val="bg1"/>
              </a:solidFill>
              <a:latin typeface="+mj-lt"/>
            </a:endParaRPr>
          </a:p>
          <a:p>
            <a:pPr lvl="0" algn="ctr" defTabSz="914400">
              <a:defRPr/>
            </a:pPr>
            <a:r>
              <a:rPr lang="en-GB" sz="2800" kern="0" dirty="0">
                <a:solidFill>
                  <a:schemeClr val="bg1"/>
                </a:solidFill>
                <a:latin typeface="+mj-lt"/>
              </a:rPr>
              <a:t> What is this as a percentage?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82FB42B-BEE9-4CA3-A60E-323C25EF4DF8}"/>
              </a:ext>
            </a:extLst>
          </p:cNvPr>
          <p:cNvSpPr/>
          <p:nvPr/>
        </p:nvSpPr>
        <p:spPr>
          <a:xfrm>
            <a:off x="247536" y="925884"/>
            <a:ext cx="3980323" cy="112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200000"/>
              </a:lnSpc>
              <a:defRPr/>
            </a:pPr>
            <a:r>
              <a:rPr lang="en-GB" kern="0" dirty="0">
                <a:solidFill>
                  <a:prstClr val="black"/>
                </a:solidFill>
              </a:rPr>
              <a:t>9 out of 45 cars are red. What is this as a percentage?</a:t>
            </a:r>
          </a:p>
        </p:txBody>
      </p:sp>
      <p:pic>
        <p:nvPicPr>
          <p:cNvPr id="14" name="Picture 4" descr="Calculator Icon Vector Sign And Symbol Isolated On White Background,  Calculator Logo Concept Stock Vector - Illustration of modern, white:  133803455">
            <a:extLst>
              <a:ext uri="{FF2B5EF4-FFF2-40B4-BE49-F238E27FC236}">
                <a16:creationId xmlns:a16="http://schemas.microsoft.com/office/drawing/2014/main" id="{8E6F5E12-1BC2-4EC7-86A6-11AB050CD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858" y="541231"/>
            <a:ext cx="610369" cy="6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CBF413B-C1B2-476D-A12C-77E6A867B5A6}"/>
              </a:ext>
            </a:extLst>
          </p:cNvPr>
          <p:cNvSpPr/>
          <p:nvPr/>
        </p:nvSpPr>
        <p:spPr>
          <a:xfrm>
            <a:off x="4656830" y="958487"/>
            <a:ext cx="4139348" cy="112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200000"/>
              </a:lnSpc>
              <a:defRPr/>
            </a:pPr>
            <a:r>
              <a:rPr lang="en-GB" kern="0" dirty="0">
                <a:solidFill>
                  <a:prstClr val="black"/>
                </a:solidFill>
              </a:rPr>
              <a:t>18 out of 90 cars are red. What is this as a percentage?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D91B7A-F106-4209-AF37-DF92943A33FA}"/>
                  </a:ext>
                </a:extLst>
              </p:cNvPr>
              <p:cNvSpPr txBox="1"/>
              <p:nvPr/>
            </p:nvSpPr>
            <p:spPr>
              <a:xfrm>
                <a:off x="172240" y="5540169"/>
                <a:ext cx="47929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D91B7A-F106-4209-AF37-DF92943A3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40" y="5540169"/>
                <a:ext cx="479298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5484AA-FFF0-4BBA-88A2-A5BB41DC5045}"/>
                  </a:ext>
                </a:extLst>
              </p:cNvPr>
              <p:cNvSpPr txBox="1"/>
              <p:nvPr/>
            </p:nvSpPr>
            <p:spPr>
              <a:xfrm>
                <a:off x="1120450" y="5770058"/>
                <a:ext cx="18426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.66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5484AA-FFF0-4BBA-88A2-A5BB41DC5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450" y="5770058"/>
                <a:ext cx="184268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0FDC7D-67F7-4D97-B18B-3C3E5ECAE771}"/>
                  </a:ext>
                </a:extLst>
              </p:cNvPr>
              <p:cNvSpPr txBox="1"/>
              <p:nvPr/>
            </p:nvSpPr>
            <p:spPr>
              <a:xfrm>
                <a:off x="3284446" y="5770056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66.6%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00FDC7D-67F7-4D97-B18B-3C3E5ECAE7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446" y="5770056"/>
                <a:ext cx="107080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B6C86DED-66DA-4744-AEB4-300F5B3B4CDE}"/>
              </a:ext>
            </a:extLst>
          </p:cNvPr>
          <p:cNvSpPr/>
          <p:nvPr/>
        </p:nvSpPr>
        <p:spPr>
          <a:xfrm>
            <a:off x="168020" y="4198785"/>
            <a:ext cx="4572000" cy="1122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200000"/>
              </a:lnSpc>
              <a:defRPr/>
            </a:pPr>
            <a:r>
              <a:rPr lang="en-GB" kern="0" dirty="0">
                <a:solidFill>
                  <a:prstClr val="black"/>
                </a:solidFill>
              </a:rPr>
              <a:t>16 out of 24 cars are red. What is this as a percentage?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6F281E-8AAA-47BA-8826-D37219206EAA}"/>
                  </a:ext>
                </a:extLst>
              </p:cNvPr>
              <p:cNvSpPr txBox="1"/>
              <p:nvPr/>
            </p:nvSpPr>
            <p:spPr>
              <a:xfrm>
                <a:off x="2946703" y="57700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16F281E-8AAA-47BA-8826-D37219206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703" y="5770056"/>
                <a:ext cx="34945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5217D2-A3E8-4242-8634-172C0B318998}"/>
                  </a:ext>
                </a:extLst>
              </p:cNvPr>
              <p:cNvSpPr txBox="1"/>
              <p:nvPr/>
            </p:nvSpPr>
            <p:spPr>
              <a:xfrm>
                <a:off x="733599" y="575592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E5217D2-A3E8-4242-8634-172C0B318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99" y="5755927"/>
                <a:ext cx="3494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83694AD9-A07C-4E5B-8C57-81C6CFB720B8}"/>
              </a:ext>
            </a:extLst>
          </p:cNvPr>
          <p:cNvSpPr/>
          <p:nvPr/>
        </p:nvSpPr>
        <p:spPr>
          <a:xfrm>
            <a:off x="4572000" y="4209421"/>
            <a:ext cx="4572000" cy="11227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200000"/>
              </a:lnSpc>
              <a:defRPr/>
            </a:pPr>
            <a:r>
              <a:rPr lang="en-GB" kern="0" dirty="0">
                <a:solidFill>
                  <a:prstClr val="black"/>
                </a:solidFill>
              </a:rPr>
              <a:t>16 out of 48 cars are red. What is this as a percentage?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169B2CE-2142-4167-AFA3-428BF70B4F20}"/>
                  </a:ext>
                </a:extLst>
              </p:cNvPr>
              <p:cNvSpPr txBox="1"/>
              <p:nvPr/>
            </p:nvSpPr>
            <p:spPr>
              <a:xfrm>
                <a:off x="4656830" y="5593017"/>
                <a:ext cx="47929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169B2CE-2142-4167-AFA3-428BF70B4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830" y="5593017"/>
                <a:ext cx="479297" cy="8094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B39BFB-85E5-441A-9DF5-756E2E755142}"/>
                  </a:ext>
                </a:extLst>
              </p:cNvPr>
              <p:cNvSpPr txBox="1"/>
              <p:nvPr/>
            </p:nvSpPr>
            <p:spPr>
              <a:xfrm>
                <a:off x="5605040" y="5822906"/>
                <a:ext cx="184268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.33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B39BFB-85E5-441A-9DF5-756E2E755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040" y="5822906"/>
                <a:ext cx="184268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F5908A-0894-430E-8015-88EBFC08CACC}"/>
                  </a:ext>
                </a:extLst>
              </p:cNvPr>
              <p:cNvSpPr txBox="1"/>
              <p:nvPr/>
            </p:nvSpPr>
            <p:spPr>
              <a:xfrm>
                <a:off x="7865181" y="5822905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33.3%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DF5908A-0894-430E-8015-88EBFC08C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5181" y="5822905"/>
                <a:ext cx="10708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447C25-6884-431C-AC02-51D874078F99}"/>
                  </a:ext>
                </a:extLst>
              </p:cNvPr>
              <p:cNvSpPr txBox="1"/>
              <p:nvPr/>
            </p:nvSpPr>
            <p:spPr>
              <a:xfrm>
                <a:off x="7431293" y="5822904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2447C25-6884-431C-AC02-51D874078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293" y="5822904"/>
                <a:ext cx="349455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E09698-F343-49E1-AF34-17861EBABAF0}"/>
                  </a:ext>
                </a:extLst>
              </p:cNvPr>
              <p:cNvSpPr txBox="1"/>
              <p:nvPr/>
            </p:nvSpPr>
            <p:spPr>
              <a:xfrm>
                <a:off x="5218189" y="580877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EE09698-F343-49E1-AF34-17861EBAB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189" y="5808775"/>
                <a:ext cx="34945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6BCEBD4-D802-4075-94CE-3E1E6533287B}"/>
                  </a:ext>
                </a:extLst>
              </p:cNvPr>
              <p:cNvSpPr txBox="1"/>
              <p:nvPr/>
            </p:nvSpPr>
            <p:spPr>
              <a:xfrm>
                <a:off x="304463" y="2409812"/>
                <a:ext cx="47929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6BCEBD4-D802-4075-94CE-3E1E65332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63" y="2409812"/>
                <a:ext cx="479297" cy="8094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95233E4-CAB7-4B8F-AE0F-AEEF9C1CB3E7}"/>
                  </a:ext>
                </a:extLst>
              </p:cNvPr>
              <p:cNvSpPr txBox="1"/>
              <p:nvPr/>
            </p:nvSpPr>
            <p:spPr>
              <a:xfrm>
                <a:off x="1252673" y="2639701"/>
                <a:ext cx="16439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.2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95233E4-CAB7-4B8F-AE0F-AEEF9C1CB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673" y="2639701"/>
                <a:ext cx="1643912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B164553-1FF3-4E1D-A45C-941AE4045EFD}"/>
                  </a:ext>
                </a:extLst>
              </p:cNvPr>
              <p:cNvSpPr txBox="1"/>
              <p:nvPr/>
            </p:nvSpPr>
            <p:spPr>
              <a:xfrm>
                <a:off x="3512814" y="2639700"/>
                <a:ext cx="7982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B164553-1FF3-4E1D-A45C-941AE4045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814" y="2639700"/>
                <a:ext cx="798295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9D5030E-F305-435D-BD01-B0EA8EC8DD74}"/>
                  </a:ext>
                </a:extLst>
              </p:cNvPr>
              <p:cNvSpPr txBox="1"/>
              <p:nvPr/>
            </p:nvSpPr>
            <p:spPr>
              <a:xfrm>
                <a:off x="3078926" y="2639699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9D5030E-F305-435D-BD01-B0EA8EC8D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926" y="2639699"/>
                <a:ext cx="34945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1D916F-FB7C-4F4A-A426-F12EF7BFA648}"/>
                  </a:ext>
                </a:extLst>
              </p:cNvPr>
              <p:cNvSpPr txBox="1"/>
              <p:nvPr/>
            </p:nvSpPr>
            <p:spPr>
              <a:xfrm>
                <a:off x="865822" y="262557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B1D916F-FB7C-4F4A-A426-F12EF7BFA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22" y="2625570"/>
                <a:ext cx="349455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5B26005-69FA-4170-B6C3-7C34EDC6413D}"/>
                  </a:ext>
                </a:extLst>
              </p:cNvPr>
              <p:cNvSpPr txBox="1"/>
              <p:nvPr/>
            </p:nvSpPr>
            <p:spPr>
              <a:xfrm>
                <a:off x="4693557" y="2401097"/>
                <a:ext cx="47929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5B26005-69FA-4170-B6C3-7C34EDC64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557" y="2401097"/>
                <a:ext cx="479297" cy="80945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F84A21-78F1-4B99-8774-07939C2DE618}"/>
                  </a:ext>
                </a:extLst>
              </p:cNvPr>
              <p:cNvSpPr txBox="1"/>
              <p:nvPr/>
            </p:nvSpPr>
            <p:spPr>
              <a:xfrm>
                <a:off x="5641767" y="2630986"/>
                <a:ext cx="16439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.2 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F84A21-78F1-4B99-8774-07939C2DE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767" y="2630986"/>
                <a:ext cx="1643912" cy="43088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2A173EE-D8BF-4ED7-93B6-1D50A19B5CA3}"/>
                  </a:ext>
                </a:extLst>
              </p:cNvPr>
              <p:cNvSpPr txBox="1"/>
              <p:nvPr/>
            </p:nvSpPr>
            <p:spPr>
              <a:xfrm>
                <a:off x="7901908" y="2630985"/>
                <a:ext cx="7982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20%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2A173EE-D8BF-4ED7-93B6-1D50A19B5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908" y="2630985"/>
                <a:ext cx="798295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BD4B7A3-960C-4637-8601-D3875EABB8B4}"/>
                  </a:ext>
                </a:extLst>
              </p:cNvPr>
              <p:cNvSpPr txBox="1"/>
              <p:nvPr/>
            </p:nvSpPr>
            <p:spPr>
              <a:xfrm>
                <a:off x="7468020" y="2630984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BD4B7A3-960C-4637-8601-D3875EABB8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020" y="2630984"/>
                <a:ext cx="349455" cy="43088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F021BDF-5921-43CC-837C-77F1E367A02C}"/>
                  </a:ext>
                </a:extLst>
              </p:cNvPr>
              <p:cNvSpPr txBox="1"/>
              <p:nvPr/>
            </p:nvSpPr>
            <p:spPr>
              <a:xfrm>
                <a:off x="5254916" y="261685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F021BDF-5921-43CC-837C-77F1E367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916" y="2616855"/>
                <a:ext cx="349455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712F9A1-2478-4F9D-9272-18C613BD3768}"/>
                  </a:ext>
                </a:extLst>
              </p:cNvPr>
              <p:cNvSpPr txBox="1"/>
              <p:nvPr/>
            </p:nvSpPr>
            <p:spPr>
              <a:xfrm>
                <a:off x="3842138" y="5622514"/>
                <a:ext cx="11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712F9A1-2478-4F9D-9272-18C613BD37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138" y="5622514"/>
                <a:ext cx="118622" cy="276999"/>
              </a:xfrm>
              <a:prstGeom prst="rect">
                <a:avLst/>
              </a:prstGeom>
              <a:blipFill>
                <a:blip r:embed="rId23"/>
                <a:stretch>
                  <a:fillRect l="-15000" r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DA7A2DE-92A4-47B1-9D49-326824CC915B}"/>
                  </a:ext>
                </a:extLst>
              </p:cNvPr>
              <p:cNvSpPr txBox="1"/>
              <p:nvPr/>
            </p:nvSpPr>
            <p:spPr>
              <a:xfrm>
                <a:off x="8434041" y="5672266"/>
                <a:ext cx="1186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DA7A2DE-92A4-47B1-9D49-326824CC91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041" y="5672266"/>
                <a:ext cx="118622" cy="276999"/>
              </a:xfrm>
              <a:prstGeom prst="rect">
                <a:avLst/>
              </a:prstGeom>
              <a:blipFill>
                <a:blip r:embed="rId24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alculator Icon Vector Sign And Symbol Isolated On White Background,  Calculator Logo Concept Stock Vector - Illustration of modern, white:  133803455">
            <a:extLst>
              <a:ext uri="{FF2B5EF4-FFF2-40B4-BE49-F238E27FC236}">
                <a16:creationId xmlns:a16="http://schemas.microsoft.com/office/drawing/2014/main" id="{CC0C2C1E-2F47-4DC7-A4B5-B89B60166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73" y="214413"/>
            <a:ext cx="610369" cy="6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4A04006-384C-4E27-9BDE-8A8C943D6E4F}"/>
              </a:ext>
            </a:extLst>
          </p:cNvPr>
          <p:cNvGrpSpPr/>
          <p:nvPr/>
        </p:nvGrpSpPr>
        <p:grpSpPr>
          <a:xfrm>
            <a:off x="214387" y="1079305"/>
            <a:ext cx="6489190" cy="569284"/>
            <a:chOff x="177521" y="1476347"/>
            <a:chExt cx="6489190" cy="56928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19DB34-CC08-4967-9C53-F1229E4FE184}"/>
                </a:ext>
              </a:extLst>
            </p:cNvPr>
            <p:cNvSpPr/>
            <p:nvPr/>
          </p:nvSpPr>
          <p:spPr>
            <a:xfrm>
              <a:off x="647786" y="1476347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130 out of 230 cars are red. What is this as a percentage?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2CE8E3-0F69-4711-83FC-9985BDB0CB6F}"/>
                </a:ext>
              </a:extLst>
            </p:cNvPr>
            <p:cNvSpPr txBox="1"/>
            <p:nvPr/>
          </p:nvSpPr>
          <p:spPr>
            <a:xfrm>
              <a:off x="177521" y="1676299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D8AFD64-5B97-45BF-B316-E5FB10CD321D}"/>
              </a:ext>
            </a:extLst>
          </p:cNvPr>
          <p:cNvGrpSpPr/>
          <p:nvPr/>
        </p:nvGrpSpPr>
        <p:grpSpPr>
          <a:xfrm>
            <a:off x="225058" y="459175"/>
            <a:ext cx="6478519" cy="568745"/>
            <a:chOff x="188192" y="856217"/>
            <a:chExt cx="6478519" cy="5687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B1E6295-5152-4742-B3FA-3EFA840C20D5}"/>
                </a:ext>
              </a:extLst>
            </p:cNvPr>
            <p:cNvSpPr txBox="1"/>
            <p:nvPr/>
          </p:nvSpPr>
          <p:spPr>
            <a:xfrm>
              <a:off x="188192" y="1055630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CB27020-6D78-4DEA-861F-44F33FB108E5}"/>
                </a:ext>
              </a:extLst>
            </p:cNvPr>
            <p:cNvSpPr/>
            <p:nvPr/>
          </p:nvSpPr>
          <p:spPr>
            <a:xfrm>
              <a:off x="647786" y="856217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 out of 23 cars are red. What is this as a percentage?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6C5A348-D723-40A0-8FBD-93374DB2DF45}"/>
              </a:ext>
            </a:extLst>
          </p:cNvPr>
          <p:cNvGrpSpPr/>
          <p:nvPr/>
        </p:nvGrpSpPr>
        <p:grpSpPr>
          <a:xfrm>
            <a:off x="225057" y="1693394"/>
            <a:ext cx="6481053" cy="568745"/>
            <a:chOff x="188191" y="2090436"/>
            <a:chExt cx="6481053" cy="56874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35E736-ADA6-4FEB-9677-493C1957EC0B}"/>
                </a:ext>
              </a:extLst>
            </p:cNvPr>
            <p:cNvSpPr txBox="1"/>
            <p:nvPr/>
          </p:nvSpPr>
          <p:spPr>
            <a:xfrm>
              <a:off x="188191" y="2288037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064E4AD-0967-46ED-B9B8-01A0E89C5051}"/>
                </a:ext>
              </a:extLst>
            </p:cNvPr>
            <p:cNvSpPr/>
            <p:nvPr/>
          </p:nvSpPr>
          <p:spPr>
            <a:xfrm>
              <a:off x="650319" y="2090436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 out of 230 cars are red. What is this as a percentage?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63D8476-5224-4848-8434-47D2C5FFA5AC}"/>
              </a:ext>
            </a:extLst>
          </p:cNvPr>
          <p:cNvGrpSpPr/>
          <p:nvPr/>
        </p:nvGrpSpPr>
        <p:grpSpPr>
          <a:xfrm>
            <a:off x="212102" y="2277547"/>
            <a:ext cx="6494009" cy="568745"/>
            <a:chOff x="175236" y="2674589"/>
            <a:chExt cx="6494009" cy="56874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031B1B0-659D-446C-94FF-6821A61F96D3}"/>
                </a:ext>
              </a:extLst>
            </p:cNvPr>
            <p:cNvSpPr txBox="1"/>
            <p:nvPr/>
          </p:nvSpPr>
          <p:spPr>
            <a:xfrm>
              <a:off x="175236" y="2869446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72FF644-DDCF-456B-9505-66761910D5C4}"/>
                </a:ext>
              </a:extLst>
            </p:cNvPr>
            <p:cNvSpPr/>
            <p:nvPr/>
          </p:nvSpPr>
          <p:spPr>
            <a:xfrm>
              <a:off x="650320" y="2674589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130 out of 2,300 cars are red. What is this as a percentage?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9258E-16B1-4498-9903-B70601E2B766}"/>
              </a:ext>
            </a:extLst>
          </p:cNvPr>
          <p:cNvSpPr/>
          <p:nvPr/>
        </p:nvSpPr>
        <p:spPr>
          <a:xfrm>
            <a:off x="695244" y="3478893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23,000 cars are red. What is this as a percentage?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AE313A-166B-4DB8-B790-720A04BC9E7C}"/>
              </a:ext>
            </a:extLst>
          </p:cNvPr>
          <p:cNvSpPr txBox="1"/>
          <p:nvPr/>
        </p:nvSpPr>
        <p:spPr>
          <a:xfrm>
            <a:off x="225057" y="3048127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9C3EF7-A8DF-4C01-88BB-AB0149D4F3D1}"/>
              </a:ext>
            </a:extLst>
          </p:cNvPr>
          <p:cNvSpPr/>
          <p:nvPr/>
        </p:nvSpPr>
        <p:spPr>
          <a:xfrm>
            <a:off x="684652" y="4094055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46,000 cars are red. What is this as a percentage?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6ADC71-370C-490D-8E63-BD130A41C19C}"/>
              </a:ext>
            </a:extLst>
          </p:cNvPr>
          <p:cNvSpPr/>
          <p:nvPr/>
        </p:nvSpPr>
        <p:spPr>
          <a:xfrm>
            <a:off x="663545" y="4681556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2,600 out of 46,000 cars are red. What is this as a percentage?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6EC219E-B88D-4935-BB91-51AE1DE46579}"/>
              </a:ext>
            </a:extLst>
          </p:cNvPr>
          <p:cNvSpPr/>
          <p:nvPr/>
        </p:nvSpPr>
        <p:spPr>
          <a:xfrm>
            <a:off x="691976" y="5283774"/>
            <a:ext cx="6760090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26,000 out of 46,000 cars are red.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this as a percentage?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F6DF0D-1F3C-4F4F-8855-6E50CCECC68A}"/>
              </a:ext>
            </a:extLst>
          </p:cNvPr>
          <p:cNvSpPr/>
          <p:nvPr/>
        </p:nvSpPr>
        <p:spPr>
          <a:xfrm>
            <a:off x="671319" y="5852519"/>
            <a:ext cx="7538173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26,000 out of 46,000 cars are red. What is the probability of picking a red car 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EDF8DB-CE77-4C88-AA69-517DE419E8C4}"/>
              </a:ext>
            </a:extLst>
          </p:cNvPr>
          <p:cNvSpPr txBox="1"/>
          <p:nvPr/>
        </p:nvSpPr>
        <p:spPr>
          <a:xfrm>
            <a:off x="252281" y="3682660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6692BB-E27F-4522-9539-9454137F1E85}"/>
              </a:ext>
            </a:extLst>
          </p:cNvPr>
          <p:cNvSpPr txBox="1"/>
          <p:nvPr/>
        </p:nvSpPr>
        <p:spPr>
          <a:xfrm>
            <a:off x="273319" y="4266163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99EBB9-BF2A-4718-9618-99A2A356B0E3}"/>
              </a:ext>
            </a:extLst>
          </p:cNvPr>
          <p:cNvSpPr txBox="1"/>
          <p:nvPr/>
        </p:nvSpPr>
        <p:spPr>
          <a:xfrm>
            <a:off x="269689" y="4867569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B257A-DF3D-474F-8D37-B3898E53BAF7}"/>
              </a:ext>
            </a:extLst>
          </p:cNvPr>
          <p:cNvSpPr txBox="1"/>
          <p:nvPr/>
        </p:nvSpPr>
        <p:spPr>
          <a:xfrm>
            <a:off x="280660" y="5461774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6B32DE-FDC0-49A2-B548-8E4170B4C66B}"/>
              </a:ext>
            </a:extLst>
          </p:cNvPr>
          <p:cNvSpPr txBox="1"/>
          <p:nvPr/>
        </p:nvSpPr>
        <p:spPr>
          <a:xfrm>
            <a:off x="212101" y="6014584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A87B18-A451-4FB3-BA37-33CF48CDCD0C}"/>
              </a:ext>
            </a:extLst>
          </p:cNvPr>
          <p:cNvSpPr/>
          <p:nvPr/>
        </p:nvSpPr>
        <p:spPr>
          <a:xfrm>
            <a:off x="695244" y="2870516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2,300 cars are red. What is this as a percentage?</a:t>
            </a:r>
          </a:p>
        </p:txBody>
      </p:sp>
    </p:spTree>
    <p:extLst>
      <p:ext uri="{BB962C8B-B14F-4D97-AF65-F5344CB8AC3E}">
        <p14:creationId xmlns:p14="http://schemas.microsoft.com/office/powerpoint/2010/main" val="16303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alculator Icon Vector Sign And Symbol Isolated On White Background,  Calculator Logo Concept Stock Vector - Illustration of modern, white:  133803455">
            <a:extLst>
              <a:ext uri="{FF2B5EF4-FFF2-40B4-BE49-F238E27FC236}">
                <a16:creationId xmlns:a16="http://schemas.microsoft.com/office/drawing/2014/main" id="{CC0C2C1E-2F47-4DC7-A4B5-B89B60166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73" y="214413"/>
            <a:ext cx="610369" cy="6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4A04006-384C-4E27-9BDE-8A8C943D6E4F}"/>
              </a:ext>
            </a:extLst>
          </p:cNvPr>
          <p:cNvGrpSpPr/>
          <p:nvPr/>
        </p:nvGrpSpPr>
        <p:grpSpPr>
          <a:xfrm>
            <a:off x="214387" y="1079305"/>
            <a:ext cx="6489190" cy="569284"/>
            <a:chOff x="177521" y="1476347"/>
            <a:chExt cx="6489190" cy="56928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19DB34-CC08-4967-9C53-F1229E4FE184}"/>
                </a:ext>
              </a:extLst>
            </p:cNvPr>
            <p:cNvSpPr/>
            <p:nvPr/>
          </p:nvSpPr>
          <p:spPr>
            <a:xfrm>
              <a:off x="647786" y="1476347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130 out of 230 cars are red. What is this as a percentage?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2CE8E3-0F69-4711-83FC-9985BDB0CB6F}"/>
                </a:ext>
              </a:extLst>
            </p:cNvPr>
            <p:cNvSpPr txBox="1"/>
            <p:nvPr/>
          </p:nvSpPr>
          <p:spPr>
            <a:xfrm>
              <a:off x="177521" y="1676299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D8AFD64-5B97-45BF-B316-E5FB10CD321D}"/>
              </a:ext>
            </a:extLst>
          </p:cNvPr>
          <p:cNvGrpSpPr/>
          <p:nvPr/>
        </p:nvGrpSpPr>
        <p:grpSpPr>
          <a:xfrm>
            <a:off x="225058" y="459175"/>
            <a:ext cx="6478519" cy="568745"/>
            <a:chOff x="188192" y="856217"/>
            <a:chExt cx="6478519" cy="5687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B1E6295-5152-4742-B3FA-3EFA840C20D5}"/>
                </a:ext>
              </a:extLst>
            </p:cNvPr>
            <p:cNvSpPr txBox="1"/>
            <p:nvPr/>
          </p:nvSpPr>
          <p:spPr>
            <a:xfrm>
              <a:off x="188192" y="1055630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CB27020-6D78-4DEA-861F-44F33FB108E5}"/>
                </a:ext>
              </a:extLst>
            </p:cNvPr>
            <p:cNvSpPr/>
            <p:nvPr/>
          </p:nvSpPr>
          <p:spPr>
            <a:xfrm>
              <a:off x="647786" y="856217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 out of 23 cars are red. What is this as a percentage?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6C5A348-D723-40A0-8FBD-93374DB2DF45}"/>
              </a:ext>
            </a:extLst>
          </p:cNvPr>
          <p:cNvGrpSpPr/>
          <p:nvPr/>
        </p:nvGrpSpPr>
        <p:grpSpPr>
          <a:xfrm>
            <a:off x="225057" y="1693394"/>
            <a:ext cx="6481053" cy="568745"/>
            <a:chOff x="188191" y="2090436"/>
            <a:chExt cx="6481053" cy="56874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35E736-ADA6-4FEB-9677-493C1957EC0B}"/>
                </a:ext>
              </a:extLst>
            </p:cNvPr>
            <p:cNvSpPr txBox="1"/>
            <p:nvPr/>
          </p:nvSpPr>
          <p:spPr>
            <a:xfrm>
              <a:off x="188191" y="2288037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3)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064E4AD-0967-46ED-B9B8-01A0E89C5051}"/>
                </a:ext>
              </a:extLst>
            </p:cNvPr>
            <p:cNvSpPr/>
            <p:nvPr/>
          </p:nvSpPr>
          <p:spPr>
            <a:xfrm>
              <a:off x="650319" y="2090436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 out of 230 cars are red. What is this as a percentage?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63D8476-5224-4848-8434-47D2C5FFA5AC}"/>
              </a:ext>
            </a:extLst>
          </p:cNvPr>
          <p:cNvGrpSpPr/>
          <p:nvPr/>
        </p:nvGrpSpPr>
        <p:grpSpPr>
          <a:xfrm>
            <a:off x="212102" y="2277547"/>
            <a:ext cx="6494009" cy="568745"/>
            <a:chOff x="175236" y="2674589"/>
            <a:chExt cx="6494009" cy="56874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031B1B0-659D-446C-94FF-6821A61F96D3}"/>
                </a:ext>
              </a:extLst>
            </p:cNvPr>
            <p:cNvSpPr txBox="1"/>
            <p:nvPr/>
          </p:nvSpPr>
          <p:spPr>
            <a:xfrm>
              <a:off x="175236" y="2869446"/>
              <a:ext cx="6480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4)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72FF644-DDCF-456B-9505-66761910D5C4}"/>
                </a:ext>
              </a:extLst>
            </p:cNvPr>
            <p:cNvSpPr/>
            <p:nvPr/>
          </p:nvSpPr>
          <p:spPr>
            <a:xfrm>
              <a:off x="650320" y="2674589"/>
              <a:ext cx="6018925" cy="5687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130 out of 2,300 cars are red. What is this as a percentage?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9469258E-16B1-4498-9903-B70601E2B766}"/>
              </a:ext>
            </a:extLst>
          </p:cNvPr>
          <p:cNvSpPr/>
          <p:nvPr/>
        </p:nvSpPr>
        <p:spPr>
          <a:xfrm>
            <a:off x="695244" y="3478893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23,000 cars are red. What is this as a percentage?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AE313A-166B-4DB8-B790-720A04BC9E7C}"/>
              </a:ext>
            </a:extLst>
          </p:cNvPr>
          <p:cNvSpPr txBox="1"/>
          <p:nvPr/>
        </p:nvSpPr>
        <p:spPr>
          <a:xfrm>
            <a:off x="225057" y="3048127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59C3EF7-A8DF-4C01-88BB-AB0149D4F3D1}"/>
              </a:ext>
            </a:extLst>
          </p:cNvPr>
          <p:cNvSpPr/>
          <p:nvPr/>
        </p:nvSpPr>
        <p:spPr>
          <a:xfrm>
            <a:off x="684652" y="4094055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46,000 cars are red. What is this as a percentage?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6ADC71-370C-490D-8E63-BD130A41C19C}"/>
              </a:ext>
            </a:extLst>
          </p:cNvPr>
          <p:cNvSpPr/>
          <p:nvPr/>
        </p:nvSpPr>
        <p:spPr>
          <a:xfrm>
            <a:off x="663545" y="4681556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2,600 out of 46,000 cars are red. What is this as a percentage?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6EC219E-B88D-4935-BB91-51AE1DE46579}"/>
              </a:ext>
            </a:extLst>
          </p:cNvPr>
          <p:cNvSpPr/>
          <p:nvPr/>
        </p:nvSpPr>
        <p:spPr>
          <a:xfrm>
            <a:off x="691976" y="5283774"/>
            <a:ext cx="6760090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26,000 out of 46,000 cars are red.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is this as a percentage?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F6DF0D-1F3C-4F4F-8855-6E50CCECC68A}"/>
              </a:ext>
            </a:extLst>
          </p:cNvPr>
          <p:cNvSpPr/>
          <p:nvPr/>
        </p:nvSpPr>
        <p:spPr>
          <a:xfrm>
            <a:off x="671319" y="5852519"/>
            <a:ext cx="7538173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26,000 out of 46,000 cars are red. What is the probability of picking a red car 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EDF8DB-CE77-4C88-AA69-517DE419E8C4}"/>
              </a:ext>
            </a:extLst>
          </p:cNvPr>
          <p:cNvSpPr txBox="1"/>
          <p:nvPr/>
        </p:nvSpPr>
        <p:spPr>
          <a:xfrm>
            <a:off x="252281" y="3682660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A6692BB-E27F-4522-9539-9454137F1E85}"/>
              </a:ext>
            </a:extLst>
          </p:cNvPr>
          <p:cNvSpPr txBox="1"/>
          <p:nvPr/>
        </p:nvSpPr>
        <p:spPr>
          <a:xfrm>
            <a:off x="273319" y="4266163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D99EBB9-BF2A-4718-9618-99A2A356B0E3}"/>
              </a:ext>
            </a:extLst>
          </p:cNvPr>
          <p:cNvSpPr txBox="1"/>
          <p:nvPr/>
        </p:nvSpPr>
        <p:spPr>
          <a:xfrm>
            <a:off x="269689" y="4867569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B257A-DF3D-474F-8D37-B3898E53BAF7}"/>
              </a:ext>
            </a:extLst>
          </p:cNvPr>
          <p:cNvSpPr txBox="1"/>
          <p:nvPr/>
        </p:nvSpPr>
        <p:spPr>
          <a:xfrm>
            <a:off x="280660" y="5461774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7601DB8-E4FA-4923-8A43-9AF157D115B8}"/>
                  </a:ext>
                </a:extLst>
              </p:cNvPr>
              <p:cNvSpPr txBox="1"/>
              <p:nvPr/>
            </p:nvSpPr>
            <p:spPr>
              <a:xfrm>
                <a:off x="6932939" y="700622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56.5%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7601DB8-E4FA-4923-8A43-9AF157D11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939" y="700622"/>
                <a:ext cx="10708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64F93A6-7F78-4D7E-A4E8-B71B38983C82}"/>
                  </a:ext>
                </a:extLst>
              </p:cNvPr>
              <p:cNvSpPr txBox="1"/>
              <p:nvPr/>
            </p:nvSpPr>
            <p:spPr>
              <a:xfrm>
                <a:off x="6979048" y="1820813"/>
                <a:ext cx="872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5.7%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64F93A6-7F78-4D7E-A4E8-B71B38983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048" y="1820813"/>
                <a:ext cx="87203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98D80BC-EC8B-4907-B8D6-E73620F3F097}"/>
                  </a:ext>
                </a:extLst>
              </p:cNvPr>
              <p:cNvSpPr txBox="1"/>
              <p:nvPr/>
            </p:nvSpPr>
            <p:spPr>
              <a:xfrm>
                <a:off x="6971118" y="1247828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56.5%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D98D80BC-EC8B-4907-B8D6-E73620F3F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118" y="1247828"/>
                <a:ext cx="107080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F967805-65BA-4428-9393-F5B81724C00B}"/>
                  </a:ext>
                </a:extLst>
              </p:cNvPr>
              <p:cNvSpPr txBox="1"/>
              <p:nvPr/>
            </p:nvSpPr>
            <p:spPr>
              <a:xfrm>
                <a:off x="6961089" y="3042595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56.5%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DF967805-65BA-4428-9393-F5B81724C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089" y="3042595"/>
                <a:ext cx="107080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FC30857-37CB-41F4-BC53-3F95C9AF95D0}"/>
                  </a:ext>
                </a:extLst>
              </p:cNvPr>
              <p:cNvSpPr txBox="1"/>
              <p:nvPr/>
            </p:nvSpPr>
            <p:spPr>
              <a:xfrm>
                <a:off x="6961089" y="3682660"/>
                <a:ext cx="872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5.7%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FC30857-37CB-41F4-BC53-3F95C9AF9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089" y="3682660"/>
                <a:ext cx="872034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F671384-EDD6-4286-8D42-CC21D526F448}"/>
                  </a:ext>
                </a:extLst>
              </p:cNvPr>
              <p:cNvSpPr txBox="1"/>
              <p:nvPr/>
            </p:nvSpPr>
            <p:spPr>
              <a:xfrm>
                <a:off x="7016049" y="4269655"/>
                <a:ext cx="872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2.8%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F671384-EDD6-4286-8D42-CC21D526F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049" y="4269655"/>
                <a:ext cx="87203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04B0F50-B68F-4EBF-9D30-75A056695439}"/>
                  </a:ext>
                </a:extLst>
              </p:cNvPr>
              <p:cNvSpPr txBox="1"/>
              <p:nvPr/>
            </p:nvSpPr>
            <p:spPr>
              <a:xfrm>
                <a:off x="7032325" y="4865339"/>
                <a:ext cx="872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5.7%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04B0F50-B68F-4EBF-9D30-75A056695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325" y="4865339"/>
                <a:ext cx="87203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8C9C431-9DB0-4680-9C9C-CDAB635C52F9}"/>
                  </a:ext>
                </a:extLst>
              </p:cNvPr>
              <p:cNvSpPr txBox="1"/>
              <p:nvPr/>
            </p:nvSpPr>
            <p:spPr>
              <a:xfrm>
                <a:off x="7016049" y="5484375"/>
                <a:ext cx="10708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56.5%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8C9C431-9DB0-4680-9C9C-CDAB635C5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6049" y="5484375"/>
                <a:ext cx="10708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E42D8FC-65FA-4E4B-BCD0-5D37A618E18B}"/>
                  </a:ext>
                </a:extLst>
              </p:cNvPr>
              <p:cNvSpPr txBox="1"/>
              <p:nvPr/>
            </p:nvSpPr>
            <p:spPr>
              <a:xfrm>
                <a:off x="8193419" y="6011790"/>
                <a:ext cx="9505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0.565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E42D8FC-65FA-4E4B-BCD0-5D37A618E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419" y="6011790"/>
                <a:ext cx="95058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966B32DE-FDC0-49A2-B548-8E4170B4C66B}"/>
              </a:ext>
            </a:extLst>
          </p:cNvPr>
          <p:cNvSpPr txBox="1"/>
          <p:nvPr/>
        </p:nvSpPr>
        <p:spPr>
          <a:xfrm>
            <a:off x="212101" y="6014584"/>
            <a:ext cx="64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4A87B18-A451-4FB3-BA37-33CF48CDCD0C}"/>
              </a:ext>
            </a:extLst>
          </p:cNvPr>
          <p:cNvSpPr/>
          <p:nvPr/>
        </p:nvSpPr>
        <p:spPr>
          <a:xfrm>
            <a:off x="695244" y="2870516"/>
            <a:ext cx="6018925" cy="56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1,300 out of 2,300 cars are red. What is this as a percentage?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3E133FF-E7F7-4598-B181-9E17D91132A3}"/>
                  </a:ext>
                </a:extLst>
              </p:cNvPr>
              <p:cNvSpPr txBox="1"/>
              <p:nvPr/>
            </p:nvSpPr>
            <p:spPr>
              <a:xfrm>
                <a:off x="6961089" y="2406833"/>
                <a:ext cx="87203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5.7%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3E133FF-E7F7-4598-B181-9E17D9113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089" y="2406833"/>
                <a:ext cx="872034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238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498</Words>
  <Application>Microsoft Office PowerPoint</Application>
  <PresentationFormat>On-screen Show (4:3)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Expressing numbers as a percentage (Calculator)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2021-06-30T16:10:29Z</dcterms:modified>
</cp:coreProperties>
</file>