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8" r:id="rId2"/>
    <p:sldId id="302" r:id="rId3"/>
    <p:sldId id="307" r:id="rId4"/>
    <p:sldId id="308" r:id="rId5"/>
    <p:sldId id="309" r:id="rId6"/>
    <p:sldId id="304" r:id="rId7"/>
    <p:sldId id="305" r:id="rId8"/>
    <p:sldId id="30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6792" autoAdjust="0"/>
  </p:normalViewPr>
  <p:slideViewPr>
    <p:cSldViewPr snapToGrid="0">
      <p:cViewPr varScale="1">
        <p:scale>
          <a:sx n="99" d="100"/>
          <a:sy n="99" d="100"/>
        </p:scale>
        <p:origin x="20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10.png"/><Relationship Id="rId21" Type="http://schemas.openxmlformats.org/officeDocument/2006/relationships/image" Target="../media/image24.png"/><Relationship Id="rId7" Type="http://schemas.openxmlformats.org/officeDocument/2006/relationships/image" Target="../media/image10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10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3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10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10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12" Type="http://schemas.openxmlformats.org/officeDocument/2006/relationships/image" Target="../media/image55.png"/><Relationship Id="rId25" Type="http://schemas.openxmlformats.org/officeDocument/2006/relationships/image" Target="../media/image68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8.png"/><Relationship Id="rId19" Type="http://schemas.openxmlformats.org/officeDocument/2006/relationships/image" Target="../media/image62.png"/></Relationships>
</file>

<file path=ppt/slides/_rels/slide5.xml.rels><?xml version="1.0" encoding="UTF-8" standalone="yes"?>
<Relationships xmlns="http://schemas.openxmlformats.org/package/2006/relationships"><Relationship Id="rId12" Type="http://schemas.openxmlformats.org/officeDocument/2006/relationships/image" Target="../media/image79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23" Type="http://schemas.openxmlformats.org/officeDocument/2006/relationships/image" Target="../media/image90.png"/><Relationship Id="rId19" Type="http://schemas.openxmlformats.org/officeDocument/2006/relationships/image" Target="../media/image86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46.png"/><Relationship Id="rId21" Type="http://schemas.openxmlformats.org/officeDocument/2006/relationships/image" Target="../media/image64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5" Type="http://schemas.openxmlformats.org/officeDocument/2006/relationships/image" Target="../media/image68.png"/><Relationship Id="rId2" Type="http://schemas.openxmlformats.org/officeDocument/2006/relationships/image" Target="../media/image45.png"/><Relationship Id="rId16" Type="http://schemas.openxmlformats.org/officeDocument/2006/relationships/image" Target="../media/image59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24" Type="http://schemas.openxmlformats.org/officeDocument/2006/relationships/image" Target="../media/image67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23" Type="http://schemas.openxmlformats.org/officeDocument/2006/relationships/image" Target="../media/image66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Relationship Id="rId22" Type="http://schemas.openxmlformats.org/officeDocument/2006/relationships/image" Target="../media/image6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image" Target="../media/image80.png"/><Relationship Id="rId18" Type="http://schemas.openxmlformats.org/officeDocument/2006/relationships/image" Target="../media/image85.png"/><Relationship Id="rId3" Type="http://schemas.openxmlformats.org/officeDocument/2006/relationships/image" Target="../media/image70.png"/><Relationship Id="rId21" Type="http://schemas.openxmlformats.org/officeDocument/2006/relationships/image" Target="../media/image88.png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17" Type="http://schemas.openxmlformats.org/officeDocument/2006/relationships/image" Target="../media/image84.png"/><Relationship Id="rId25" Type="http://schemas.openxmlformats.org/officeDocument/2006/relationships/image" Target="../media/image92.png"/><Relationship Id="rId2" Type="http://schemas.openxmlformats.org/officeDocument/2006/relationships/image" Target="../media/image69.png"/><Relationship Id="rId16" Type="http://schemas.openxmlformats.org/officeDocument/2006/relationships/image" Target="../media/image83.png"/><Relationship Id="rId20" Type="http://schemas.openxmlformats.org/officeDocument/2006/relationships/image" Target="../media/image8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24" Type="http://schemas.openxmlformats.org/officeDocument/2006/relationships/image" Target="../media/image91.png"/><Relationship Id="rId5" Type="http://schemas.openxmlformats.org/officeDocument/2006/relationships/image" Target="../media/image72.png"/><Relationship Id="rId15" Type="http://schemas.openxmlformats.org/officeDocument/2006/relationships/image" Target="../media/image82.png"/><Relationship Id="rId23" Type="http://schemas.openxmlformats.org/officeDocument/2006/relationships/image" Target="../media/image90.png"/><Relationship Id="rId10" Type="http://schemas.openxmlformats.org/officeDocument/2006/relationships/image" Target="../media/image77.png"/><Relationship Id="rId19" Type="http://schemas.openxmlformats.org/officeDocument/2006/relationships/image" Target="../media/image86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Relationship Id="rId22" Type="http://schemas.openxmlformats.org/officeDocument/2006/relationships/image" Target="../media/image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171" y="139237"/>
            <a:ext cx="7086148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Rounding and Estimating: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Estimating with </a:t>
            </a:r>
            <a:r>
              <a:rPr lang="en-US" sz="4400" b="1" dirty="0">
                <a:solidFill>
                  <a:schemeClr val="bg1"/>
                </a:solidFill>
              </a:rPr>
              <a:t>Significant Figures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5333E12-DAD3-4C8D-8C82-95005698A1D8}"/>
                  </a:ext>
                </a:extLst>
              </p:cNvPr>
              <p:cNvSpPr txBox="1"/>
              <p:nvPr/>
            </p:nvSpPr>
            <p:spPr>
              <a:xfrm>
                <a:off x="3423465" y="4950561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10+10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5333E12-DAD3-4C8D-8C82-95005698A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465" y="4950561"/>
                <a:ext cx="1530417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F91F490-DCBC-4008-91C6-57FF20F1B708}"/>
                  </a:ext>
                </a:extLst>
              </p:cNvPr>
              <p:cNvSpPr txBox="1"/>
              <p:nvPr/>
            </p:nvSpPr>
            <p:spPr>
              <a:xfrm>
                <a:off x="3423465" y="4581229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11+12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F91F490-DCBC-4008-91C6-57FF20F1B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465" y="4581229"/>
                <a:ext cx="1530417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E7349BB-8603-4ED7-BA2D-EB9407D578AE}"/>
                  </a:ext>
                </a:extLst>
              </p:cNvPr>
              <p:cNvSpPr txBox="1"/>
              <p:nvPr/>
            </p:nvSpPr>
            <p:spPr>
              <a:xfrm>
                <a:off x="3474398" y="6026222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50−10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E7349BB-8603-4ED7-BA2D-EB9407D57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398" y="6026222"/>
                <a:ext cx="153041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9C589BB-0CF3-4170-878F-4A79AF7F985A}"/>
                  </a:ext>
                </a:extLst>
              </p:cNvPr>
              <p:cNvSpPr txBox="1"/>
              <p:nvPr/>
            </p:nvSpPr>
            <p:spPr>
              <a:xfrm>
                <a:off x="3474399" y="5656890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54−12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9C589BB-0CF3-4170-878F-4A79AF7F9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399" y="5656890"/>
                <a:ext cx="1530417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55310A52-D544-4B80-82B8-5B99AA800BF7}"/>
              </a:ext>
            </a:extLst>
          </p:cNvPr>
          <p:cNvSpPr txBox="1"/>
          <p:nvPr/>
        </p:nvSpPr>
        <p:spPr>
          <a:xfrm>
            <a:off x="2088681" y="3789028"/>
            <a:ext cx="4697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By writing each number correct to 1 significant figure, find an estimation for these calculations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9A167D6-A4E4-470D-997E-6A7A0259FA54}"/>
                  </a:ext>
                </a:extLst>
              </p:cNvPr>
              <p:cNvSpPr/>
              <p:nvPr/>
            </p:nvSpPr>
            <p:spPr>
              <a:xfrm>
                <a:off x="4744690" y="4947594"/>
                <a:ext cx="6543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kern="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GB" sz="2000" b="0" i="0" kern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kern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ker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9A167D6-A4E4-470D-997E-6A7A0259FA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690" y="4947594"/>
                <a:ext cx="654346" cy="400110"/>
              </a:xfrm>
              <a:prstGeom prst="rect">
                <a:avLst/>
              </a:prstGeom>
              <a:blipFill>
                <a:blip r:embed="rId11"/>
                <a:stretch>
                  <a:fillRect l="-9259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523A120-7680-4CA8-ACC1-535426BDE2AB}"/>
                  </a:ext>
                </a:extLst>
              </p:cNvPr>
              <p:cNvSpPr/>
              <p:nvPr/>
            </p:nvSpPr>
            <p:spPr>
              <a:xfrm>
                <a:off x="4778331" y="6022649"/>
                <a:ext cx="6543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kern="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GB" sz="2000" b="0" i="0" kern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kern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i="1" ker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523A120-7680-4CA8-ACC1-535426BDE2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331" y="6022649"/>
                <a:ext cx="654346" cy="400110"/>
              </a:xfrm>
              <a:prstGeom prst="rect">
                <a:avLst/>
              </a:prstGeom>
              <a:blipFill>
                <a:blip r:embed="rId12"/>
                <a:stretch>
                  <a:fillRect l="-10280"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22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013A8AA-3EE5-46D5-9FDD-D895813135CE}"/>
                  </a:ext>
                </a:extLst>
              </p:cNvPr>
              <p:cNvSpPr txBox="1"/>
              <p:nvPr/>
            </p:nvSpPr>
            <p:spPr>
              <a:xfrm>
                <a:off x="1325876" y="1870477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10+10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013A8AA-3EE5-46D5-9FDD-D89581313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76" y="1870477"/>
                <a:ext cx="1530417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986054-333C-4B62-80AB-1CBA8CBD00E3}"/>
                  </a:ext>
                </a:extLst>
              </p:cNvPr>
              <p:cNvSpPr txBox="1"/>
              <p:nvPr/>
            </p:nvSpPr>
            <p:spPr>
              <a:xfrm>
                <a:off x="5290113" y="1831799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20+20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986054-333C-4B62-80AB-1CBA8CBD0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113" y="1831799"/>
                <a:ext cx="153041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5EB3975-6E3E-46EC-9FA1-47E22E4404C5}"/>
                  </a:ext>
                </a:extLst>
              </p:cNvPr>
              <p:cNvSpPr txBox="1"/>
              <p:nvPr/>
            </p:nvSpPr>
            <p:spPr>
              <a:xfrm>
                <a:off x="1325876" y="1501145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11+12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5EB3975-6E3E-46EC-9FA1-47E22E440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76" y="1501145"/>
                <a:ext cx="1530417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EF6136B-5719-4557-9802-36616387B1DD}"/>
                  </a:ext>
                </a:extLst>
              </p:cNvPr>
              <p:cNvSpPr txBox="1"/>
              <p:nvPr/>
            </p:nvSpPr>
            <p:spPr>
              <a:xfrm>
                <a:off x="5290113" y="1462467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21+22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EF6136B-5719-4557-9802-36616387B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113" y="1462467"/>
                <a:ext cx="153041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4572CA5-8DA4-4183-B3A6-8B786DFA6AC5}"/>
                  </a:ext>
                </a:extLst>
              </p:cNvPr>
              <p:cNvSpPr txBox="1"/>
              <p:nvPr/>
            </p:nvSpPr>
            <p:spPr>
              <a:xfrm>
                <a:off x="1376809" y="2946138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50−10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4572CA5-8DA4-4183-B3A6-8B786DFA6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809" y="2946138"/>
                <a:ext cx="1530417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9B4D247-A378-40E8-A5CC-02153F4B4EAB}"/>
                  </a:ext>
                </a:extLst>
              </p:cNvPr>
              <p:cNvSpPr txBox="1"/>
              <p:nvPr/>
            </p:nvSpPr>
            <p:spPr>
              <a:xfrm>
                <a:off x="1376810" y="2576806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54−12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9B4D247-A378-40E8-A5CC-02153F4B4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810" y="2576806"/>
                <a:ext cx="1530417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8ED435C-612E-412B-8C2C-5D1F42641B93}"/>
                  </a:ext>
                </a:extLst>
              </p:cNvPr>
              <p:cNvSpPr txBox="1"/>
              <p:nvPr/>
            </p:nvSpPr>
            <p:spPr>
              <a:xfrm>
                <a:off x="5265248" y="2602630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46−12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8ED435C-612E-412B-8C2C-5D1F42641B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248" y="2602630"/>
                <a:ext cx="1530417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5F5A4F1-E3D7-46AD-8007-03CC90381053}"/>
                  </a:ext>
                </a:extLst>
              </p:cNvPr>
              <p:cNvSpPr txBox="1"/>
              <p:nvPr/>
            </p:nvSpPr>
            <p:spPr>
              <a:xfrm>
                <a:off x="5290113" y="2971962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50−10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5F5A4F1-E3D7-46AD-8007-03CC90381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113" y="2971962"/>
                <a:ext cx="153041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90DF460-8792-43D1-B7C2-A5575BFC41CD}"/>
                  </a:ext>
                </a:extLst>
              </p:cNvPr>
              <p:cNvSpPr txBox="1"/>
              <p:nvPr/>
            </p:nvSpPr>
            <p:spPr>
              <a:xfrm>
                <a:off x="1338308" y="4220837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5−1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90DF460-8792-43D1-B7C2-A5575BFC4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308" y="4220837"/>
                <a:ext cx="1530417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80AC7DA-AFB2-4E2F-A042-DBB2A3F1762A}"/>
                  </a:ext>
                </a:extLst>
              </p:cNvPr>
              <p:cNvSpPr txBox="1"/>
              <p:nvPr/>
            </p:nvSpPr>
            <p:spPr>
              <a:xfrm>
                <a:off x="1338309" y="3851505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5.4−1.2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80AC7DA-AFB2-4E2F-A042-DBB2A3F17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309" y="3851505"/>
                <a:ext cx="1530417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4048C04-316C-48B0-90DA-EDE24AE8D911}"/>
                  </a:ext>
                </a:extLst>
              </p:cNvPr>
              <p:cNvSpPr txBox="1"/>
              <p:nvPr/>
            </p:nvSpPr>
            <p:spPr>
              <a:xfrm>
                <a:off x="5261211" y="3903351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4.6−1.2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4048C04-316C-48B0-90DA-EDE24AE8D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211" y="3903351"/>
                <a:ext cx="1530417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F2D7C90-E4DE-4CCB-8062-F787481E4D6E}"/>
                  </a:ext>
                </a:extLst>
              </p:cNvPr>
              <p:cNvSpPr txBox="1"/>
              <p:nvPr/>
            </p:nvSpPr>
            <p:spPr>
              <a:xfrm>
                <a:off x="5286076" y="4272683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5−1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F2D7C90-E4DE-4CCB-8062-F787481E4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076" y="4272683"/>
                <a:ext cx="1530417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FB53659-8D71-4538-AA33-1282202FC008}"/>
                  </a:ext>
                </a:extLst>
              </p:cNvPr>
              <p:cNvSpPr txBox="1"/>
              <p:nvPr/>
            </p:nvSpPr>
            <p:spPr>
              <a:xfrm>
                <a:off x="1376809" y="5644825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FB53659-8D71-4538-AA33-1282202FC0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809" y="5644825"/>
                <a:ext cx="1530417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08E21EB-4931-44E3-8CBD-91C46ACD81D4}"/>
                  </a:ext>
                </a:extLst>
              </p:cNvPr>
              <p:cNvSpPr txBox="1"/>
              <p:nvPr/>
            </p:nvSpPr>
            <p:spPr>
              <a:xfrm>
                <a:off x="1376810" y="5275493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5.4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2.4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08E21EB-4931-44E3-8CBD-91C46ACD8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810" y="5275493"/>
                <a:ext cx="1530417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6FADCE0-E10B-4CF8-AED8-2FE4B70D44E1}"/>
                  </a:ext>
                </a:extLst>
              </p:cNvPr>
              <p:cNvSpPr txBox="1"/>
              <p:nvPr/>
            </p:nvSpPr>
            <p:spPr>
              <a:xfrm>
                <a:off x="5296477" y="5249471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4.6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2.4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6FADCE0-E10B-4CF8-AED8-2FE4B70D44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477" y="5249471"/>
                <a:ext cx="1530417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8658998-CED3-4196-8937-C033E5DD23D7}"/>
                  </a:ext>
                </a:extLst>
              </p:cNvPr>
              <p:cNvSpPr txBox="1"/>
              <p:nvPr/>
            </p:nvSpPr>
            <p:spPr>
              <a:xfrm>
                <a:off x="5321342" y="5618803"/>
                <a:ext cx="1530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0" lang="en-GB" sz="20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kumimoji="0" lang="en-GB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8658998-CED3-4196-8937-C033E5DD2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342" y="5618803"/>
                <a:ext cx="1530417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0527B620-A6F8-4467-8EAD-837917B9C73C}"/>
              </a:ext>
            </a:extLst>
          </p:cNvPr>
          <p:cNvSpPr txBox="1"/>
          <p:nvPr/>
        </p:nvSpPr>
        <p:spPr>
          <a:xfrm>
            <a:off x="0" y="545315"/>
            <a:ext cx="4218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By writing each number correct to 1 significant figure, find an estimation for these calculations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21F0DB3-6E1A-465E-8441-6D2E14B6ADF2}"/>
                  </a:ext>
                </a:extLst>
              </p:cNvPr>
              <p:cNvSpPr/>
              <p:nvPr/>
            </p:nvSpPr>
            <p:spPr>
              <a:xfrm>
                <a:off x="2647101" y="1867510"/>
                <a:ext cx="6543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kern="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GB" sz="2000" b="0" i="0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21F0DB3-6E1A-465E-8441-6D2E14B6A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101" y="1867510"/>
                <a:ext cx="654346" cy="400110"/>
              </a:xfrm>
              <a:prstGeom prst="rect">
                <a:avLst/>
              </a:prstGeom>
              <a:blipFill>
                <a:blip r:embed="rId18"/>
                <a:stretch>
                  <a:fillRect l="-9259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7760F64-4EA9-4C3E-91B4-0343436078C4}"/>
                  </a:ext>
                </a:extLst>
              </p:cNvPr>
              <p:cNvSpPr/>
              <p:nvPr/>
            </p:nvSpPr>
            <p:spPr>
              <a:xfrm>
                <a:off x="6513346" y="1833362"/>
                <a:ext cx="6543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kern="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GB" sz="2000" b="0" i="0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7760F64-4EA9-4C3E-91B4-0343436078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346" y="1833362"/>
                <a:ext cx="654346" cy="400110"/>
              </a:xfrm>
              <a:prstGeom prst="rect">
                <a:avLst/>
              </a:prstGeom>
              <a:blipFill>
                <a:blip r:embed="rId19"/>
                <a:stretch>
                  <a:fillRect l="-9259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5FC70B7-B4AE-40C9-B9FB-73CB6A0BD1B4}"/>
                  </a:ext>
                </a:extLst>
              </p:cNvPr>
              <p:cNvSpPr/>
              <p:nvPr/>
            </p:nvSpPr>
            <p:spPr>
              <a:xfrm>
                <a:off x="2680742" y="2942565"/>
                <a:ext cx="6543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kern="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GB" sz="2000" b="0" i="0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5FC70B7-B4AE-40C9-B9FB-73CB6A0BD1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742" y="2942565"/>
                <a:ext cx="654346" cy="400110"/>
              </a:xfrm>
              <a:prstGeom prst="rect">
                <a:avLst/>
              </a:prstGeom>
              <a:blipFill>
                <a:blip r:embed="rId20"/>
                <a:stretch>
                  <a:fillRect l="-10280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45C1E94-641E-44C9-ABC3-74C3B9693EFE}"/>
                  </a:ext>
                </a:extLst>
              </p:cNvPr>
              <p:cNvSpPr/>
              <p:nvPr/>
            </p:nvSpPr>
            <p:spPr>
              <a:xfrm>
                <a:off x="6475494" y="2964179"/>
                <a:ext cx="6543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kern="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GB" sz="2000" b="0" i="0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i="1" ker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45C1E94-641E-44C9-ABC3-74C3B9693E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494" y="2964179"/>
                <a:ext cx="654346" cy="400110"/>
              </a:xfrm>
              <a:prstGeom prst="rect">
                <a:avLst/>
              </a:prstGeom>
              <a:blipFill>
                <a:blip r:embed="rId21"/>
                <a:stretch>
                  <a:fillRect l="-9259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69485776-2844-49C0-832C-B82DD6E5DF80}"/>
                  </a:ext>
                </a:extLst>
              </p:cNvPr>
              <p:cNvSpPr/>
              <p:nvPr/>
            </p:nvSpPr>
            <p:spPr>
              <a:xfrm>
                <a:off x="2589660" y="4236314"/>
                <a:ext cx="5116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kern="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GB" sz="2000" b="0" i="0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4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69485776-2844-49C0-832C-B82DD6E5DF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660" y="4236314"/>
                <a:ext cx="511679" cy="400110"/>
              </a:xfrm>
              <a:prstGeom prst="rect">
                <a:avLst/>
              </a:prstGeom>
              <a:blipFill>
                <a:blip r:embed="rId22"/>
                <a:stretch>
                  <a:fillRect l="-13095"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8DEB1F1-C7BE-4D23-9E28-CDE93A604A4A}"/>
                  </a:ext>
                </a:extLst>
              </p:cNvPr>
              <p:cNvSpPr/>
              <p:nvPr/>
            </p:nvSpPr>
            <p:spPr>
              <a:xfrm>
                <a:off x="6554314" y="4272526"/>
                <a:ext cx="5116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kern="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GB" sz="2000" b="0" i="0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4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8DEB1F1-C7BE-4D23-9E28-CDE93A604A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4314" y="4272526"/>
                <a:ext cx="511679" cy="400110"/>
              </a:xfrm>
              <a:prstGeom prst="rect">
                <a:avLst/>
              </a:prstGeom>
              <a:blipFill>
                <a:blip r:embed="rId23"/>
                <a:stretch>
                  <a:fillRect l="-11905"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FCB8CC6-D7B5-4F02-9B9C-250199B10D3E}"/>
                  </a:ext>
                </a:extLst>
              </p:cNvPr>
              <p:cNvSpPr/>
              <p:nvPr/>
            </p:nvSpPr>
            <p:spPr>
              <a:xfrm>
                <a:off x="2562273" y="5624232"/>
                <a:ext cx="5982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kern="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GB" sz="2000" b="0" i="0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FCB8CC6-D7B5-4F02-9B9C-250199B10D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273" y="5624232"/>
                <a:ext cx="598241" cy="400110"/>
              </a:xfrm>
              <a:prstGeom prst="rect">
                <a:avLst/>
              </a:prstGeom>
              <a:blipFill>
                <a:blip r:embed="rId24"/>
                <a:stretch>
                  <a:fillRect l="-10204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C112B6C-ED17-47F4-9A1D-84004203F9B5}"/>
                  </a:ext>
                </a:extLst>
              </p:cNvPr>
              <p:cNvSpPr/>
              <p:nvPr/>
            </p:nvSpPr>
            <p:spPr>
              <a:xfrm>
                <a:off x="6573477" y="5640785"/>
                <a:ext cx="71422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kern="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GB" sz="2000" b="0" i="0" kern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C112B6C-ED17-47F4-9A1D-84004203F9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477" y="5640785"/>
                <a:ext cx="714229" cy="400110"/>
              </a:xfrm>
              <a:prstGeom prst="rect">
                <a:avLst/>
              </a:prstGeom>
              <a:blipFill>
                <a:blip r:embed="rId25"/>
                <a:stretch>
                  <a:fillRect l="-8547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4" grpId="0"/>
      <p:bldP spid="25" grpId="0"/>
      <p:bldP spid="26" grpId="0"/>
      <p:bldP spid="29" grpId="0"/>
      <p:bldP spid="30" grpId="0"/>
      <p:bldP spid="31" grpId="0"/>
      <p:bldP spid="32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ADFB070-1442-4C0A-9EE9-4B2BDB603467}"/>
                  </a:ext>
                </a:extLst>
              </p:cNvPr>
              <p:cNvSpPr txBox="1"/>
              <p:nvPr/>
            </p:nvSpPr>
            <p:spPr>
              <a:xfrm>
                <a:off x="877240" y="1047669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18+12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ADFB070-1442-4C0A-9EE9-4B2BDB603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240" y="1047669"/>
                <a:ext cx="153041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912C1E16-BDA9-454F-9E4E-D0C90D878C99}"/>
              </a:ext>
            </a:extLst>
          </p:cNvPr>
          <p:cNvSpPr txBox="1"/>
          <p:nvPr/>
        </p:nvSpPr>
        <p:spPr>
          <a:xfrm>
            <a:off x="332610" y="1034651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06EA0FC-E9B6-400C-A7E7-91687AFBC7AA}"/>
                  </a:ext>
                </a:extLst>
              </p:cNvPr>
              <p:cNvSpPr txBox="1"/>
              <p:nvPr/>
            </p:nvSpPr>
            <p:spPr>
              <a:xfrm>
                <a:off x="924587" y="2478687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48+15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06EA0FC-E9B6-400C-A7E7-91687AFBC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587" y="2478687"/>
                <a:ext cx="153041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D06F3345-1B3E-4BE6-8407-A9212F0DB975}"/>
              </a:ext>
            </a:extLst>
          </p:cNvPr>
          <p:cNvSpPr txBox="1"/>
          <p:nvPr/>
        </p:nvSpPr>
        <p:spPr>
          <a:xfrm>
            <a:off x="379957" y="2509804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C7CAB7-DC77-4D52-89D9-F074A40E01EC}"/>
                  </a:ext>
                </a:extLst>
              </p:cNvPr>
              <p:cNvSpPr txBox="1"/>
              <p:nvPr/>
            </p:nvSpPr>
            <p:spPr>
              <a:xfrm>
                <a:off x="1013697" y="3949232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484+15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C7CAB7-DC77-4D52-89D9-F074A40E0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697" y="3949232"/>
                <a:ext cx="153041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2FD73762-67DF-41DC-97BB-AC75B96E6ADB}"/>
              </a:ext>
            </a:extLst>
          </p:cNvPr>
          <p:cNvSpPr txBox="1"/>
          <p:nvPr/>
        </p:nvSpPr>
        <p:spPr>
          <a:xfrm>
            <a:off x="401690" y="3980349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66A3B43-6CFA-44C9-9CAD-E9ABE39E3759}"/>
                  </a:ext>
                </a:extLst>
              </p:cNvPr>
              <p:cNvSpPr txBox="1"/>
              <p:nvPr/>
            </p:nvSpPr>
            <p:spPr>
              <a:xfrm>
                <a:off x="987826" y="5340110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4.8−1.5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66A3B43-6CFA-44C9-9CAD-E9ABE39E3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826" y="5340110"/>
                <a:ext cx="1530417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0D8CE80-5DD7-4812-9C00-4B4D6863AFEE}"/>
                  </a:ext>
                </a:extLst>
              </p:cNvPr>
              <p:cNvSpPr txBox="1"/>
              <p:nvPr/>
            </p:nvSpPr>
            <p:spPr>
              <a:xfrm>
                <a:off x="5687203" y="1094341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0D8CE80-5DD7-4812-9C00-4B4D6863A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7203" y="1094341"/>
                <a:ext cx="1530417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B96C5691-23B5-44F3-AE7E-7DDB9DB6DF91}"/>
              </a:ext>
            </a:extLst>
          </p:cNvPr>
          <p:cNvSpPr txBox="1"/>
          <p:nvPr/>
        </p:nvSpPr>
        <p:spPr>
          <a:xfrm>
            <a:off x="407502" y="5371227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01CD7B7-329A-453C-8042-8338C82D1D71}"/>
              </a:ext>
            </a:extLst>
          </p:cNvPr>
          <p:cNvSpPr txBox="1"/>
          <p:nvPr/>
        </p:nvSpPr>
        <p:spPr>
          <a:xfrm>
            <a:off x="5253014" y="1083685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6EBB19C-10BC-44A3-997D-608FFB55B1ED}"/>
                  </a:ext>
                </a:extLst>
              </p:cNvPr>
              <p:cNvSpPr txBox="1"/>
              <p:nvPr/>
            </p:nvSpPr>
            <p:spPr>
              <a:xfrm>
                <a:off x="5620829" y="2479886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6EBB19C-10BC-44A3-997D-608FFB55B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829" y="2479886"/>
                <a:ext cx="1530417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62C3F270-F852-4B0F-9EE1-BE0654F71708}"/>
              </a:ext>
            </a:extLst>
          </p:cNvPr>
          <p:cNvSpPr txBox="1"/>
          <p:nvPr/>
        </p:nvSpPr>
        <p:spPr>
          <a:xfrm>
            <a:off x="5252268" y="2433351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E71CE29-6722-47E4-B5BF-0680DCF6334E}"/>
                  </a:ext>
                </a:extLst>
              </p:cNvPr>
              <p:cNvSpPr txBox="1"/>
              <p:nvPr/>
            </p:nvSpPr>
            <p:spPr>
              <a:xfrm>
                <a:off x="5705574" y="3933496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×150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E71CE29-6722-47E4-B5BF-0680DCF633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574" y="3933496"/>
                <a:ext cx="1530417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01586E2D-AAC3-4BBB-88E8-EEF20E2B3954}"/>
              </a:ext>
            </a:extLst>
          </p:cNvPr>
          <p:cNvSpPr txBox="1"/>
          <p:nvPr/>
        </p:nvSpPr>
        <p:spPr>
          <a:xfrm>
            <a:off x="5234044" y="3909570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0F62BDF-2E03-4343-AB93-6FCC098AC819}"/>
                  </a:ext>
                </a:extLst>
              </p:cNvPr>
              <p:cNvSpPr txBox="1"/>
              <p:nvPr/>
            </p:nvSpPr>
            <p:spPr>
              <a:xfrm>
                <a:off x="5524583" y="5245831"/>
                <a:ext cx="22424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4.88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×15.5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0F62BDF-2E03-4343-AB93-6FCC098AC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83" y="5245831"/>
                <a:ext cx="2242452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id="{46366867-AC3F-479D-8279-8F829B066FED}"/>
              </a:ext>
            </a:extLst>
          </p:cNvPr>
          <p:cNvSpPr txBox="1"/>
          <p:nvPr/>
        </p:nvSpPr>
        <p:spPr>
          <a:xfrm>
            <a:off x="5234044" y="5263848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F6EB620-8647-4862-A7E8-9F5644AECC32}"/>
              </a:ext>
            </a:extLst>
          </p:cNvPr>
          <p:cNvSpPr txBox="1"/>
          <p:nvPr/>
        </p:nvSpPr>
        <p:spPr>
          <a:xfrm>
            <a:off x="186640" y="276722"/>
            <a:ext cx="8328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writing each number correct to 1 significant figure, find an estimation for these calculations</a:t>
            </a:r>
          </a:p>
        </p:txBody>
      </p:sp>
    </p:spTree>
    <p:extLst>
      <p:ext uri="{BB962C8B-B14F-4D97-AF65-F5344CB8AC3E}">
        <p14:creationId xmlns:p14="http://schemas.microsoft.com/office/powerpoint/2010/main" val="46995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527B620-A6F8-4467-8EAD-837917B9C73C}"/>
              </a:ext>
            </a:extLst>
          </p:cNvPr>
          <p:cNvSpPr txBox="1"/>
          <p:nvPr/>
        </p:nvSpPr>
        <p:spPr>
          <a:xfrm>
            <a:off x="0" y="545315"/>
            <a:ext cx="4218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writing each number correct to 1 significant figure, find an estimation for these calculations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63F41F3-F9DB-4361-AF4B-11BEBE6FA512}"/>
                  </a:ext>
                </a:extLst>
              </p:cNvPr>
              <p:cNvSpPr txBox="1"/>
              <p:nvPr/>
            </p:nvSpPr>
            <p:spPr>
              <a:xfrm>
                <a:off x="357466" y="1745456"/>
                <a:ext cx="1131531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63+37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19.1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63F41F3-F9DB-4361-AF4B-11BEBE6FA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66" y="1745456"/>
                <a:ext cx="1131531" cy="6099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769ED10-8DF5-4564-B5D1-E0159A44731E}"/>
                  </a:ext>
                </a:extLst>
              </p:cNvPr>
              <p:cNvSpPr txBox="1"/>
              <p:nvPr/>
            </p:nvSpPr>
            <p:spPr>
              <a:xfrm>
                <a:off x="155817" y="3566567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631+298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9.1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769ED10-8DF5-4564-B5D1-E0159A447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17" y="3566567"/>
                <a:ext cx="1131531" cy="6183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446C252-58C6-4BFB-BCB4-5AB8734DBD06}"/>
                  </a:ext>
                </a:extLst>
              </p:cNvPr>
              <p:cNvSpPr txBox="1"/>
              <p:nvPr/>
            </p:nvSpPr>
            <p:spPr>
              <a:xfrm>
                <a:off x="4548364" y="1763820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43+57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14.8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446C252-58C6-4BFB-BCB4-5AB8734DB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364" y="1763820"/>
                <a:ext cx="1131531" cy="6183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7DB32F3-C56A-4881-A243-1A6EB62A31E8}"/>
                  </a:ext>
                </a:extLst>
              </p:cNvPr>
              <p:cNvSpPr txBox="1"/>
              <p:nvPr/>
            </p:nvSpPr>
            <p:spPr>
              <a:xfrm>
                <a:off x="4861328" y="3557431"/>
                <a:ext cx="1131531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849+957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8.7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7DB32F3-C56A-4881-A243-1A6EB62A3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328" y="3557431"/>
                <a:ext cx="1131531" cy="6365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DBC9080-90DF-43B6-8699-5FB8307E488C}"/>
                  </a:ext>
                </a:extLst>
              </p:cNvPr>
              <p:cNvSpPr txBox="1"/>
              <p:nvPr/>
            </p:nvSpPr>
            <p:spPr>
              <a:xfrm>
                <a:off x="200224" y="5275122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5.51 ×7.9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2.1 ×1.9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DBC9080-90DF-43B6-8699-5FB8307E4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24" y="5275122"/>
                <a:ext cx="1131531" cy="618311"/>
              </a:xfrm>
              <a:prstGeom prst="rect">
                <a:avLst/>
              </a:prstGeom>
              <a:blipFill>
                <a:blip r:embed="rId19"/>
                <a:stretch>
                  <a:fillRect r="-10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54C54C1-CD4B-4F58-B926-1E20D2E44C8E}"/>
                  </a:ext>
                </a:extLst>
              </p:cNvPr>
              <p:cNvSpPr txBox="1"/>
              <p:nvPr/>
            </p:nvSpPr>
            <p:spPr>
              <a:xfrm>
                <a:off x="4723371" y="5281723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2.51 ×8.1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0.8 ×1.9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54C54C1-CD4B-4F58-B926-1E20D2E44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371" y="5281723"/>
                <a:ext cx="1131531" cy="618311"/>
              </a:xfrm>
              <a:prstGeom prst="rect">
                <a:avLst/>
              </a:prstGeom>
              <a:blipFill>
                <a:blip r:embed="rId25"/>
                <a:stretch>
                  <a:fillRect r="-10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567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60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AF6EB620-8647-4862-A7E8-9F5644AECC32}"/>
              </a:ext>
            </a:extLst>
          </p:cNvPr>
          <p:cNvSpPr txBox="1"/>
          <p:nvPr/>
        </p:nvSpPr>
        <p:spPr>
          <a:xfrm>
            <a:off x="186640" y="276722"/>
            <a:ext cx="8328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writing each number correct to 1 significant figure, find an estimation for these calculations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46FA0E-D70D-45D9-91A3-2BDF6331826C}"/>
              </a:ext>
            </a:extLst>
          </p:cNvPr>
          <p:cNvSpPr txBox="1"/>
          <p:nvPr/>
        </p:nvSpPr>
        <p:spPr>
          <a:xfrm>
            <a:off x="334842" y="768053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CD68EF-7284-4808-B705-958F7FD4776E}"/>
              </a:ext>
            </a:extLst>
          </p:cNvPr>
          <p:cNvSpPr txBox="1"/>
          <p:nvPr/>
        </p:nvSpPr>
        <p:spPr>
          <a:xfrm>
            <a:off x="305422" y="2206238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E84827-0366-4FD7-9FBB-387D46627FB7}"/>
              </a:ext>
            </a:extLst>
          </p:cNvPr>
          <p:cNvSpPr txBox="1"/>
          <p:nvPr/>
        </p:nvSpPr>
        <p:spPr>
          <a:xfrm>
            <a:off x="261496" y="3610556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CEC3991-C445-4056-8B91-34A4EDFD6354}"/>
              </a:ext>
            </a:extLst>
          </p:cNvPr>
          <p:cNvSpPr txBox="1"/>
          <p:nvPr/>
        </p:nvSpPr>
        <p:spPr>
          <a:xfrm>
            <a:off x="247702" y="5138966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CFE9CC-2925-4E01-BE20-734DB1665340}"/>
              </a:ext>
            </a:extLst>
          </p:cNvPr>
          <p:cNvSpPr txBox="1"/>
          <p:nvPr/>
        </p:nvSpPr>
        <p:spPr>
          <a:xfrm>
            <a:off x="4500315" y="833302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976826-F7E9-4059-9075-F574E2174C04}"/>
              </a:ext>
            </a:extLst>
          </p:cNvPr>
          <p:cNvSpPr txBox="1"/>
          <p:nvPr/>
        </p:nvSpPr>
        <p:spPr>
          <a:xfrm>
            <a:off x="4479621" y="2230859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3D5BAD0-1CA7-4D8D-A0E2-E518938632A5}"/>
                  </a:ext>
                </a:extLst>
              </p:cNvPr>
              <p:cNvSpPr txBox="1"/>
              <p:nvPr/>
            </p:nvSpPr>
            <p:spPr>
              <a:xfrm>
                <a:off x="879472" y="814691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4.8  ×15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10.5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3D5BAD0-1CA7-4D8D-A0E2-E518938632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472" y="814691"/>
                <a:ext cx="1530417" cy="7936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A5098CE-67E8-4A88-A21F-9BF5D9C7CED5}"/>
                  </a:ext>
                </a:extLst>
              </p:cNvPr>
              <p:cNvSpPr txBox="1"/>
              <p:nvPr/>
            </p:nvSpPr>
            <p:spPr>
              <a:xfrm>
                <a:off x="870840" y="2192892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4.8  ×15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15.5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A5098CE-67E8-4A88-A21F-9BF5D9C7C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40" y="2192892"/>
                <a:ext cx="1530417" cy="793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3CF7D28-1FCB-4761-940B-C635FA7ECAFB}"/>
                  </a:ext>
                </a:extLst>
              </p:cNvPr>
              <p:cNvSpPr txBox="1"/>
              <p:nvPr/>
            </p:nvSpPr>
            <p:spPr>
              <a:xfrm>
                <a:off x="806125" y="3592220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4.8  ×2.3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2.3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3CF7D28-1FCB-4761-940B-C635FA7EC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125" y="3592220"/>
                <a:ext cx="1530417" cy="7936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A5F69A3-353E-407F-8CD4-5874291F54F0}"/>
                  </a:ext>
                </a:extLst>
              </p:cNvPr>
              <p:cNvSpPr txBox="1"/>
              <p:nvPr/>
            </p:nvSpPr>
            <p:spPr>
              <a:xfrm>
                <a:off x="810396" y="5170423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48 ×23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A5F69A3-353E-407F-8CD4-5874291F5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96" y="5170423"/>
                <a:ext cx="1530417" cy="7936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50FE785-99B8-461D-883F-41D8B33506BD}"/>
                  </a:ext>
                </a:extLst>
              </p:cNvPr>
              <p:cNvSpPr txBox="1"/>
              <p:nvPr/>
            </p:nvSpPr>
            <p:spPr>
              <a:xfrm>
                <a:off x="5168982" y="905279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48  ×23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2.3 × 4.8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50FE785-99B8-461D-883F-41D8B3350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82" y="905279"/>
                <a:ext cx="1530417" cy="79367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C0B264B9-2341-41D6-8D2D-E25CF7A52AEA}"/>
                  </a:ext>
                </a:extLst>
              </p:cNvPr>
              <p:cNvSpPr txBox="1"/>
              <p:nvPr/>
            </p:nvSpPr>
            <p:spPr>
              <a:xfrm>
                <a:off x="5221978" y="2180880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48  ×23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2.35 ×4.87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C0B264B9-2341-41D6-8D2D-E25CF7A52A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978" y="2180880"/>
                <a:ext cx="1530417" cy="793679"/>
              </a:xfrm>
              <a:prstGeom prst="rect">
                <a:avLst/>
              </a:prstGeom>
              <a:blipFill>
                <a:blip r:embed="rId14"/>
                <a:stretch>
                  <a:fillRect r="-75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C65F40C7-23CD-499B-B16A-BE710B33F2E9}"/>
              </a:ext>
            </a:extLst>
          </p:cNvPr>
          <p:cNvSpPr txBox="1"/>
          <p:nvPr/>
        </p:nvSpPr>
        <p:spPr>
          <a:xfrm>
            <a:off x="4541591" y="3616829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7)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CD4E121-AB4A-4AD2-A972-33D8788E098A}"/>
              </a:ext>
            </a:extLst>
          </p:cNvPr>
          <p:cNvSpPr txBox="1"/>
          <p:nvPr/>
        </p:nvSpPr>
        <p:spPr>
          <a:xfrm>
            <a:off x="4472693" y="5118924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95FA164-2AF7-4619-AA6F-85C2A95BB85A}"/>
                  </a:ext>
                </a:extLst>
              </p:cNvPr>
              <p:cNvSpPr txBox="1"/>
              <p:nvPr/>
            </p:nvSpPr>
            <p:spPr>
              <a:xfrm>
                <a:off x="5091643" y="3653351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48  ×23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23.5 ×4.87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95FA164-2AF7-4619-AA6F-85C2A95BB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643" y="3653351"/>
                <a:ext cx="1530417" cy="793679"/>
              </a:xfrm>
              <a:prstGeom prst="rect">
                <a:avLst/>
              </a:prstGeom>
              <a:blipFill>
                <a:blip r:embed="rId19"/>
                <a:stretch>
                  <a:fillRect r="-7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76BEBD47-EFBA-452E-A86C-90F55A4DD374}"/>
                  </a:ext>
                </a:extLst>
              </p:cNvPr>
              <p:cNvSpPr txBox="1"/>
              <p:nvPr/>
            </p:nvSpPr>
            <p:spPr>
              <a:xfrm>
                <a:off x="5025191" y="5178148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4.8  ×2.3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2.35 ×4.87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76BEBD47-EFBA-452E-A86C-90F55A4DD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191" y="5178148"/>
                <a:ext cx="1530417" cy="793679"/>
              </a:xfrm>
              <a:prstGeom prst="rect">
                <a:avLst/>
              </a:prstGeom>
              <a:blipFill>
                <a:blip r:embed="rId23"/>
                <a:stretch>
                  <a:fillRect r="-7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988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C6F7F59-D58E-4E41-B470-47B3C28C94D4}"/>
                  </a:ext>
                </a:extLst>
              </p:cNvPr>
              <p:cNvSpPr txBox="1"/>
              <p:nvPr/>
            </p:nvSpPr>
            <p:spPr>
              <a:xfrm>
                <a:off x="877240" y="1417001"/>
                <a:ext cx="23937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20+10=30 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C6F7F59-D58E-4E41-B470-47B3C28C9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240" y="1417001"/>
                <a:ext cx="239370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ADFB070-1442-4C0A-9EE9-4B2BDB603467}"/>
                  </a:ext>
                </a:extLst>
              </p:cNvPr>
              <p:cNvSpPr txBox="1"/>
              <p:nvPr/>
            </p:nvSpPr>
            <p:spPr>
              <a:xfrm>
                <a:off x="877240" y="1047669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18+12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ADFB070-1442-4C0A-9EE9-4B2BDB603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240" y="1047669"/>
                <a:ext cx="153041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912C1E16-BDA9-454F-9E4E-D0C90D878C99}"/>
              </a:ext>
            </a:extLst>
          </p:cNvPr>
          <p:cNvSpPr txBox="1"/>
          <p:nvPr/>
        </p:nvSpPr>
        <p:spPr>
          <a:xfrm>
            <a:off x="332610" y="1034651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2D5316D-F3AF-493D-BF75-AB385CAEEF51}"/>
                  </a:ext>
                </a:extLst>
              </p:cNvPr>
              <p:cNvSpPr txBox="1"/>
              <p:nvPr/>
            </p:nvSpPr>
            <p:spPr>
              <a:xfrm>
                <a:off x="760950" y="2876414"/>
                <a:ext cx="27209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50+20=70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2D5316D-F3AF-493D-BF75-AB385CAEE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50" y="2876414"/>
                <a:ext cx="272097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06EA0FC-E9B6-400C-A7E7-91687AFBC7AA}"/>
                  </a:ext>
                </a:extLst>
              </p:cNvPr>
              <p:cNvSpPr txBox="1"/>
              <p:nvPr/>
            </p:nvSpPr>
            <p:spPr>
              <a:xfrm>
                <a:off x="924587" y="2478687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48+15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06EA0FC-E9B6-400C-A7E7-91687AFBC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587" y="2478687"/>
                <a:ext cx="153041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D06F3345-1B3E-4BE6-8407-A9212F0DB975}"/>
              </a:ext>
            </a:extLst>
          </p:cNvPr>
          <p:cNvSpPr txBox="1"/>
          <p:nvPr/>
        </p:nvSpPr>
        <p:spPr>
          <a:xfrm>
            <a:off x="379957" y="2509804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DA7504E-0B66-4D6B-87D5-CBCFAE0B5504}"/>
                  </a:ext>
                </a:extLst>
              </p:cNvPr>
              <p:cNvSpPr txBox="1"/>
              <p:nvPr/>
            </p:nvSpPr>
            <p:spPr>
              <a:xfrm>
                <a:off x="1096273" y="4308505"/>
                <a:ext cx="27209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500+20=520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DA7504E-0B66-4D6B-87D5-CBCFAE0B55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273" y="4308505"/>
                <a:ext cx="2720972" cy="461665"/>
              </a:xfrm>
              <a:prstGeom prst="rect">
                <a:avLst/>
              </a:prstGeom>
              <a:blipFill>
                <a:blip r:embed="rId6"/>
                <a:stretch>
                  <a:fillRect l="-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C7CAB7-DC77-4D52-89D9-F074A40E01EC}"/>
                  </a:ext>
                </a:extLst>
              </p:cNvPr>
              <p:cNvSpPr txBox="1"/>
              <p:nvPr/>
            </p:nvSpPr>
            <p:spPr>
              <a:xfrm>
                <a:off x="1013697" y="3949232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484+15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C7CAB7-DC77-4D52-89D9-F074A40E0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697" y="3949232"/>
                <a:ext cx="153041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2FD73762-67DF-41DC-97BB-AC75B96E6ADB}"/>
              </a:ext>
            </a:extLst>
          </p:cNvPr>
          <p:cNvSpPr txBox="1"/>
          <p:nvPr/>
        </p:nvSpPr>
        <p:spPr>
          <a:xfrm>
            <a:off x="401690" y="3980349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50ABD70-C52D-421E-BB8F-0165A2A033A6}"/>
                  </a:ext>
                </a:extLst>
              </p:cNvPr>
              <p:cNvSpPr txBox="1"/>
              <p:nvPr/>
            </p:nvSpPr>
            <p:spPr>
              <a:xfrm>
                <a:off x="648133" y="5706911"/>
                <a:ext cx="24131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5−2=3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50ABD70-C52D-421E-BB8F-0165A2A033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33" y="5706911"/>
                <a:ext cx="2413105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66A3B43-6CFA-44C9-9CAD-E9ABE39E3759}"/>
                  </a:ext>
                </a:extLst>
              </p:cNvPr>
              <p:cNvSpPr txBox="1"/>
              <p:nvPr/>
            </p:nvSpPr>
            <p:spPr>
              <a:xfrm>
                <a:off x="987826" y="5340110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4.8−1.5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66A3B43-6CFA-44C9-9CAD-E9ABE39E3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826" y="5340110"/>
                <a:ext cx="1530417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7A0B07A-C3A6-4AD2-9100-01DB08532F1D}"/>
                  </a:ext>
                </a:extLst>
              </p:cNvPr>
              <p:cNvSpPr txBox="1"/>
              <p:nvPr/>
            </p:nvSpPr>
            <p:spPr>
              <a:xfrm>
                <a:off x="5594552" y="1475392"/>
                <a:ext cx="20734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2=10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7A0B07A-C3A6-4AD2-9100-01DB08532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552" y="1475392"/>
                <a:ext cx="2073411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0D8CE80-5DD7-4812-9C00-4B4D6863AFEE}"/>
                  </a:ext>
                </a:extLst>
              </p:cNvPr>
              <p:cNvSpPr txBox="1"/>
              <p:nvPr/>
            </p:nvSpPr>
            <p:spPr>
              <a:xfrm>
                <a:off x="5687203" y="1094341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4.8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1.5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0D8CE80-5DD7-4812-9C00-4B4D6863A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7203" y="1094341"/>
                <a:ext cx="1530417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B96C5691-23B5-44F3-AE7E-7DDB9DB6DF91}"/>
              </a:ext>
            </a:extLst>
          </p:cNvPr>
          <p:cNvSpPr txBox="1"/>
          <p:nvPr/>
        </p:nvSpPr>
        <p:spPr>
          <a:xfrm>
            <a:off x="407502" y="5371227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01CD7B7-329A-453C-8042-8338C82D1D71}"/>
              </a:ext>
            </a:extLst>
          </p:cNvPr>
          <p:cNvSpPr txBox="1"/>
          <p:nvPr/>
        </p:nvSpPr>
        <p:spPr>
          <a:xfrm>
            <a:off x="5253014" y="1083685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6EBB19C-10BC-44A3-997D-608FFB55B1ED}"/>
                  </a:ext>
                </a:extLst>
              </p:cNvPr>
              <p:cNvSpPr txBox="1"/>
              <p:nvPr/>
            </p:nvSpPr>
            <p:spPr>
              <a:xfrm>
                <a:off x="5620829" y="2479886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4.8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×15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6EBB19C-10BC-44A3-997D-608FFB55B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829" y="2479886"/>
                <a:ext cx="1530417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916F964-126C-4694-AE71-A06C32830D6B}"/>
                  </a:ext>
                </a:extLst>
              </p:cNvPr>
              <p:cNvSpPr txBox="1"/>
              <p:nvPr/>
            </p:nvSpPr>
            <p:spPr>
              <a:xfrm>
                <a:off x="5734989" y="2876414"/>
                <a:ext cx="25099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20=100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916F964-126C-4694-AE71-A06C32830D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989" y="2876414"/>
                <a:ext cx="2509993" cy="461665"/>
              </a:xfrm>
              <a:prstGeom prst="rect">
                <a:avLst/>
              </a:prstGeom>
              <a:blipFill>
                <a:blip r:embed="rId13"/>
                <a:stretch>
                  <a:fillRect l="-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62C3F270-F852-4B0F-9EE1-BE0654F71708}"/>
              </a:ext>
            </a:extLst>
          </p:cNvPr>
          <p:cNvSpPr txBox="1"/>
          <p:nvPr/>
        </p:nvSpPr>
        <p:spPr>
          <a:xfrm>
            <a:off x="5252268" y="2433351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E71CE29-6722-47E4-B5BF-0680DCF6334E}"/>
                  </a:ext>
                </a:extLst>
              </p:cNvPr>
              <p:cNvSpPr txBox="1"/>
              <p:nvPr/>
            </p:nvSpPr>
            <p:spPr>
              <a:xfrm>
                <a:off x="5705574" y="3933496"/>
                <a:ext cx="1530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4.8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×150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E71CE29-6722-47E4-B5BF-0680DCF633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574" y="3933496"/>
                <a:ext cx="1530417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1C42C98-398C-48F5-A173-29D2C045B21A}"/>
                  </a:ext>
                </a:extLst>
              </p:cNvPr>
              <p:cNvSpPr txBox="1"/>
              <p:nvPr/>
            </p:nvSpPr>
            <p:spPr>
              <a:xfrm>
                <a:off x="5769031" y="4352633"/>
                <a:ext cx="25099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200=1000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1C42C98-398C-48F5-A173-29D2C045B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031" y="4352633"/>
                <a:ext cx="2509993" cy="461665"/>
              </a:xfrm>
              <a:prstGeom prst="rect">
                <a:avLst/>
              </a:prstGeom>
              <a:blipFill>
                <a:blip r:embed="rId15"/>
                <a:stretch>
                  <a:fillRect l="-7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01586E2D-AAC3-4BBB-88E8-EEF20E2B3954}"/>
              </a:ext>
            </a:extLst>
          </p:cNvPr>
          <p:cNvSpPr txBox="1"/>
          <p:nvPr/>
        </p:nvSpPr>
        <p:spPr>
          <a:xfrm>
            <a:off x="5234044" y="3909570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0F62BDF-2E03-4343-AB93-6FCC098AC819}"/>
                  </a:ext>
                </a:extLst>
              </p:cNvPr>
              <p:cNvSpPr txBox="1"/>
              <p:nvPr/>
            </p:nvSpPr>
            <p:spPr>
              <a:xfrm>
                <a:off x="5524583" y="5245831"/>
                <a:ext cx="22424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4.88</m:t>
                      </m:r>
                      <m:r>
                        <a:rPr lang="en-GB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×15.5</m:t>
                      </m:r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0F62BDF-2E03-4343-AB93-6FCC098AC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83" y="5245831"/>
                <a:ext cx="2242452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C1102DC-1C9E-4EDD-BF31-89274F04979D}"/>
                  </a:ext>
                </a:extLst>
              </p:cNvPr>
              <p:cNvSpPr txBox="1"/>
              <p:nvPr/>
            </p:nvSpPr>
            <p:spPr>
              <a:xfrm>
                <a:off x="5524583" y="5662609"/>
                <a:ext cx="25099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20=100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C1102DC-1C9E-4EDD-BF31-89274F049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83" y="5662609"/>
                <a:ext cx="2509993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id="{46366867-AC3F-479D-8279-8F829B066FED}"/>
              </a:ext>
            </a:extLst>
          </p:cNvPr>
          <p:cNvSpPr txBox="1"/>
          <p:nvPr/>
        </p:nvSpPr>
        <p:spPr>
          <a:xfrm>
            <a:off x="5234044" y="5263848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F6EB620-8647-4862-A7E8-9F5644AECC32}"/>
              </a:ext>
            </a:extLst>
          </p:cNvPr>
          <p:cNvSpPr txBox="1"/>
          <p:nvPr/>
        </p:nvSpPr>
        <p:spPr>
          <a:xfrm>
            <a:off x="186640" y="276722"/>
            <a:ext cx="8328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By writing each number correct to 1 significant figure, find an estimation for these calculations</a:t>
            </a:r>
          </a:p>
        </p:txBody>
      </p:sp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1" grpId="0"/>
      <p:bldP spid="44" grpId="0"/>
      <p:bldP spid="47" grpId="0"/>
      <p:bldP spid="49" grpId="0"/>
      <p:bldP spid="54" grpId="0"/>
      <p:bldP spid="57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527B620-A6F8-4467-8EAD-837917B9C73C}"/>
              </a:ext>
            </a:extLst>
          </p:cNvPr>
          <p:cNvSpPr txBox="1"/>
          <p:nvPr/>
        </p:nvSpPr>
        <p:spPr>
          <a:xfrm>
            <a:off x="0" y="545315"/>
            <a:ext cx="4218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By writing each number correct to 1 significant figure, find an estimation for these calculations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63F41F3-F9DB-4361-AF4B-11BEBE6FA512}"/>
                  </a:ext>
                </a:extLst>
              </p:cNvPr>
              <p:cNvSpPr txBox="1"/>
              <p:nvPr/>
            </p:nvSpPr>
            <p:spPr>
              <a:xfrm>
                <a:off x="357466" y="1745456"/>
                <a:ext cx="1131531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63+37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19.1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63F41F3-F9DB-4361-AF4B-11BEBE6FA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66" y="1745456"/>
                <a:ext cx="1131531" cy="6099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769ED10-8DF5-4564-B5D1-E0159A44731E}"/>
                  </a:ext>
                </a:extLst>
              </p:cNvPr>
              <p:cNvSpPr txBox="1"/>
              <p:nvPr/>
            </p:nvSpPr>
            <p:spPr>
              <a:xfrm>
                <a:off x="155817" y="3566567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631+298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9.1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5769ED10-8DF5-4564-B5D1-E0159A447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17" y="3566567"/>
                <a:ext cx="1131531" cy="6183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4118D67-4D70-49A4-8F0C-D83D03E3D974}"/>
                  </a:ext>
                </a:extLst>
              </p:cNvPr>
              <p:cNvSpPr txBox="1"/>
              <p:nvPr/>
            </p:nvSpPr>
            <p:spPr>
              <a:xfrm>
                <a:off x="1518880" y="5275122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 × 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 × 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4118D67-4D70-49A4-8F0C-D83D03E3D9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880" y="5275122"/>
                <a:ext cx="1131531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446C252-58C6-4BFB-BCB4-5AB8734DBD06}"/>
                  </a:ext>
                </a:extLst>
              </p:cNvPr>
              <p:cNvSpPr txBox="1"/>
              <p:nvPr/>
            </p:nvSpPr>
            <p:spPr>
              <a:xfrm>
                <a:off x="4548364" y="1763820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43+57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14.8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446C252-58C6-4BFB-BCB4-5AB8734DB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364" y="1763820"/>
                <a:ext cx="1131531" cy="6183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24AAF3E-999C-4F30-B548-8A1E642C2472}"/>
                  </a:ext>
                </a:extLst>
              </p:cNvPr>
              <p:cNvSpPr txBox="1"/>
              <p:nvPr/>
            </p:nvSpPr>
            <p:spPr>
              <a:xfrm>
                <a:off x="5588118" y="1763820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40+60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24AAF3E-999C-4F30-B548-8A1E642C2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118" y="1763820"/>
                <a:ext cx="1131531" cy="618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433EC4A-40AD-4F15-A922-31C36B473245}"/>
                  </a:ext>
                </a:extLst>
              </p:cNvPr>
              <p:cNvSpPr txBox="1"/>
              <p:nvPr/>
            </p:nvSpPr>
            <p:spPr>
              <a:xfrm>
                <a:off x="1395692" y="1759148"/>
                <a:ext cx="1131531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60+40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433EC4A-40AD-4F15-A922-31C36B4732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692" y="1759148"/>
                <a:ext cx="1131531" cy="6099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1BA5E5E-2932-42E7-9D04-5C2DA58E6FFB}"/>
                  </a:ext>
                </a:extLst>
              </p:cNvPr>
              <p:cNvSpPr txBox="1"/>
              <p:nvPr/>
            </p:nvSpPr>
            <p:spPr>
              <a:xfrm>
                <a:off x="2337447" y="1752547"/>
                <a:ext cx="1131531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1BA5E5E-2932-42E7-9D04-5C2DA58E6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447" y="1752547"/>
                <a:ext cx="1131531" cy="6099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B3889FC-B328-4C7A-80FF-631D233889C3}"/>
                  </a:ext>
                </a:extLst>
              </p:cNvPr>
              <p:cNvSpPr txBox="1"/>
              <p:nvPr/>
            </p:nvSpPr>
            <p:spPr>
              <a:xfrm>
                <a:off x="3283400" y="1872836"/>
                <a:ext cx="6285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B3889FC-B328-4C7A-80FF-631D23388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400" y="1872836"/>
                <a:ext cx="62856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94D9E34-4223-4300-AC0E-618AD0EBE89F}"/>
                  </a:ext>
                </a:extLst>
              </p:cNvPr>
              <p:cNvSpPr txBox="1"/>
              <p:nvPr/>
            </p:nvSpPr>
            <p:spPr>
              <a:xfrm>
                <a:off x="6570939" y="1772220"/>
                <a:ext cx="1131531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94D9E34-4223-4300-AC0E-618AD0EBE8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939" y="1772220"/>
                <a:ext cx="1131531" cy="6099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E19461C-0120-4F2A-B1DD-560671E49923}"/>
                  </a:ext>
                </a:extLst>
              </p:cNvPr>
              <p:cNvSpPr txBox="1"/>
              <p:nvPr/>
            </p:nvSpPr>
            <p:spPr>
              <a:xfrm>
                <a:off x="7516892" y="1892509"/>
                <a:ext cx="6285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E19461C-0120-4F2A-B1DD-560671E49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892" y="1892509"/>
                <a:ext cx="62856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7DB32F3-C56A-4881-A243-1A6EB62A31E8}"/>
                  </a:ext>
                </a:extLst>
              </p:cNvPr>
              <p:cNvSpPr txBox="1"/>
              <p:nvPr/>
            </p:nvSpPr>
            <p:spPr>
              <a:xfrm>
                <a:off x="4861328" y="3557431"/>
                <a:ext cx="1131531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849+957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8.7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7DB32F3-C56A-4881-A243-1A6EB62A3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328" y="3557431"/>
                <a:ext cx="1131531" cy="6365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4CE8B23-E5FA-468D-BC08-A3B7AB73148C}"/>
                  </a:ext>
                </a:extLst>
              </p:cNvPr>
              <p:cNvSpPr txBox="1"/>
              <p:nvPr/>
            </p:nvSpPr>
            <p:spPr>
              <a:xfrm>
                <a:off x="1495468" y="3588648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600+300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4CE8B23-E5FA-468D-BC08-A3B7AB731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468" y="3588648"/>
                <a:ext cx="1131531" cy="61831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2048072-2910-42AB-B300-58EC550121B9}"/>
                  </a:ext>
                </a:extLst>
              </p:cNvPr>
              <p:cNvSpPr txBox="1"/>
              <p:nvPr/>
            </p:nvSpPr>
            <p:spPr>
              <a:xfrm>
                <a:off x="6226664" y="3575705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800+1000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2048072-2910-42AB-B300-58EC55012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664" y="3575705"/>
                <a:ext cx="1131531" cy="618311"/>
              </a:xfrm>
              <a:prstGeom prst="rect">
                <a:avLst/>
              </a:prstGeom>
              <a:blipFill>
                <a:blip r:embed="rId14"/>
                <a:stretch>
                  <a:fillRect r="-112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55D0419-0F06-4937-B0C3-759E89DA176A}"/>
                  </a:ext>
                </a:extLst>
              </p:cNvPr>
              <p:cNvSpPr txBox="1"/>
              <p:nvPr/>
            </p:nvSpPr>
            <p:spPr>
              <a:xfrm>
                <a:off x="7335512" y="3579904"/>
                <a:ext cx="1131531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1800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55D0419-0F06-4937-B0C3-759E89DA1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512" y="3579904"/>
                <a:ext cx="1131531" cy="60991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EDF83AC-A4C7-4B87-A5EC-BE0EA34ECFE3}"/>
                  </a:ext>
                </a:extLst>
              </p:cNvPr>
              <p:cNvSpPr txBox="1"/>
              <p:nvPr/>
            </p:nvSpPr>
            <p:spPr>
              <a:xfrm>
                <a:off x="8381703" y="3656336"/>
                <a:ext cx="6285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EDF83AC-A4C7-4B87-A5EC-BE0EA34ECF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703" y="3656336"/>
                <a:ext cx="62856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F56D63A-829C-4ED7-8F0B-E586A0FDD1A6}"/>
                  </a:ext>
                </a:extLst>
              </p:cNvPr>
              <p:cNvSpPr txBox="1"/>
              <p:nvPr/>
            </p:nvSpPr>
            <p:spPr>
              <a:xfrm>
                <a:off x="2632637" y="3613131"/>
                <a:ext cx="1131531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900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F56D63A-829C-4ED7-8F0B-E586A0FDD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637" y="3613131"/>
                <a:ext cx="1131531" cy="63658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D73C48E-C0A3-4F0C-968A-A5201FBA08CA}"/>
                  </a:ext>
                </a:extLst>
              </p:cNvPr>
              <p:cNvSpPr txBox="1"/>
              <p:nvPr/>
            </p:nvSpPr>
            <p:spPr>
              <a:xfrm>
                <a:off x="3484903" y="3664201"/>
                <a:ext cx="6285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D73C48E-C0A3-4F0C-968A-A5201FBA0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903" y="3664201"/>
                <a:ext cx="628561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DBC9080-90DF-43B6-8699-5FB8307E488C}"/>
                  </a:ext>
                </a:extLst>
              </p:cNvPr>
              <p:cNvSpPr txBox="1"/>
              <p:nvPr/>
            </p:nvSpPr>
            <p:spPr>
              <a:xfrm>
                <a:off x="200224" y="5275122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5.51 ×7.9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2.1 ×1.9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DBC9080-90DF-43B6-8699-5FB8307E4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24" y="5275122"/>
                <a:ext cx="1131531" cy="618311"/>
              </a:xfrm>
              <a:prstGeom prst="rect">
                <a:avLst/>
              </a:prstGeom>
              <a:blipFill>
                <a:blip r:embed="rId19"/>
                <a:stretch>
                  <a:fillRect r="-10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A6CD42B-27A3-49C8-9C34-3A220D2C230C}"/>
                  </a:ext>
                </a:extLst>
              </p:cNvPr>
              <p:cNvSpPr txBox="1"/>
              <p:nvPr/>
            </p:nvSpPr>
            <p:spPr>
              <a:xfrm>
                <a:off x="2444290" y="5281723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A6CD42B-27A3-49C8-9C34-3A220D2C2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290" y="5281723"/>
                <a:ext cx="1131531" cy="61831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05CD0C4-A5B3-49EC-81A1-C88F2EF23B24}"/>
                  </a:ext>
                </a:extLst>
              </p:cNvPr>
              <p:cNvSpPr txBox="1"/>
              <p:nvPr/>
            </p:nvSpPr>
            <p:spPr>
              <a:xfrm>
                <a:off x="3711885" y="5399611"/>
                <a:ext cx="6303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05CD0C4-A5B3-49EC-81A1-C88F2EF23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1885" y="5399611"/>
                <a:ext cx="630329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E40481E-7B45-40D3-B6C3-2A596160ECF7}"/>
                  </a:ext>
                </a:extLst>
              </p:cNvPr>
              <p:cNvSpPr txBox="1"/>
              <p:nvPr/>
            </p:nvSpPr>
            <p:spPr>
              <a:xfrm>
                <a:off x="6207862" y="5348268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 × 8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× 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E40481E-7B45-40D3-B6C3-2A596160E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862" y="5348268"/>
                <a:ext cx="1131531" cy="61831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84D7E62-B153-4EA7-9D8E-4B9F1AD0E654}"/>
                  </a:ext>
                </a:extLst>
              </p:cNvPr>
              <p:cNvSpPr txBox="1"/>
              <p:nvPr/>
            </p:nvSpPr>
            <p:spPr>
              <a:xfrm>
                <a:off x="7516892" y="5354869"/>
                <a:ext cx="74791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84D7E62-B153-4EA7-9D8E-4B9F1AD0E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892" y="5354869"/>
                <a:ext cx="747911" cy="61831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A3C77E59-E914-4657-A16D-2C39101745F1}"/>
                  </a:ext>
                </a:extLst>
              </p:cNvPr>
              <p:cNvSpPr txBox="1"/>
              <p:nvPr/>
            </p:nvSpPr>
            <p:spPr>
              <a:xfrm>
                <a:off x="8264803" y="5472757"/>
                <a:ext cx="7663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A3C77E59-E914-4657-A16D-2C3910174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4803" y="5472757"/>
                <a:ext cx="766393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54C54C1-CD4B-4F58-B926-1E20D2E44C8E}"/>
                  </a:ext>
                </a:extLst>
              </p:cNvPr>
              <p:cNvSpPr txBox="1"/>
              <p:nvPr/>
            </p:nvSpPr>
            <p:spPr>
              <a:xfrm>
                <a:off x="4723371" y="5281723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2.51 ×8.1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0.8 ×1.9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54C54C1-CD4B-4F58-B926-1E20D2E44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371" y="5281723"/>
                <a:ext cx="1131531" cy="618311"/>
              </a:xfrm>
              <a:prstGeom prst="rect">
                <a:avLst/>
              </a:prstGeom>
              <a:blipFill>
                <a:blip r:embed="rId25"/>
                <a:stretch>
                  <a:fillRect r="-10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37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AF6EB620-8647-4862-A7E8-9F5644AECC32}"/>
              </a:ext>
            </a:extLst>
          </p:cNvPr>
          <p:cNvSpPr txBox="1"/>
          <p:nvPr/>
        </p:nvSpPr>
        <p:spPr>
          <a:xfrm>
            <a:off x="186640" y="276722"/>
            <a:ext cx="8328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By writing each number correct to 1 significant figure, find an estimation for these calculations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46FA0E-D70D-45D9-91A3-2BDF6331826C}"/>
              </a:ext>
            </a:extLst>
          </p:cNvPr>
          <p:cNvSpPr txBox="1"/>
          <p:nvPr/>
        </p:nvSpPr>
        <p:spPr>
          <a:xfrm>
            <a:off x="334842" y="768053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CD68EF-7284-4808-B705-958F7FD4776E}"/>
              </a:ext>
            </a:extLst>
          </p:cNvPr>
          <p:cNvSpPr txBox="1"/>
          <p:nvPr/>
        </p:nvSpPr>
        <p:spPr>
          <a:xfrm>
            <a:off x="305422" y="2206238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E84827-0366-4FD7-9FBB-387D46627FB7}"/>
              </a:ext>
            </a:extLst>
          </p:cNvPr>
          <p:cNvSpPr txBox="1"/>
          <p:nvPr/>
        </p:nvSpPr>
        <p:spPr>
          <a:xfrm>
            <a:off x="261496" y="3610556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CEC3991-C445-4056-8B91-34A4EDFD6354}"/>
              </a:ext>
            </a:extLst>
          </p:cNvPr>
          <p:cNvSpPr txBox="1"/>
          <p:nvPr/>
        </p:nvSpPr>
        <p:spPr>
          <a:xfrm>
            <a:off x="247702" y="5138966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CFE9CC-2925-4E01-BE20-734DB1665340}"/>
              </a:ext>
            </a:extLst>
          </p:cNvPr>
          <p:cNvSpPr txBox="1"/>
          <p:nvPr/>
        </p:nvSpPr>
        <p:spPr>
          <a:xfrm>
            <a:off x="4500315" y="833302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976826-F7E9-4059-9075-F574E2174C04}"/>
              </a:ext>
            </a:extLst>
          </p:cNvPr>
          <p:cNvSpPr txBox="1"/>
          <p:nvPr/>
        </p:nvSpPr>
        <p:spPr>
          <a:xfrm>
            <a:off x="4479621" y="2230859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3D5BAD0-1CA7-4D8D-A0E2-E518938632A5}"/>
                  </a:ext>
                </a:extLst>
              </p:cNvPr>
              <p:cNvSpPr txBox="1"/>
              <p:nvPr/>
            </p:nvSpPr>
            <p:spPr>
              <a:xfrm>
                <a:off x="879472" y="814691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4.8  ×15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10.5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3D5BAD0-1CA7-4D8D-A0E2-E518938632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472" y="814691"/>
                <a:ext cx="1530417" cy="7936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89563A8-10CB-4DCE-88A1-72F7F9450B9C}"/>
                  </a:ext>
                </a:extLst>
              </p:cNvPr>
              <p:cNvSpPr txBox="1"/>
              <p:nvPr/>
            </p:nvSpPr>
            <p:spPr>
              <a:xfrm>
                <a:off x="2093863" y="939335"/>
                <a:ext cx="1530417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 × 20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89563A8-10CB-4DCE-88A1-72F7F9450B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863" y="939335"/>
                <a:ext cx="1530417" cy="6183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A5098CE-67E8-4A88-A21F-9BF5D9C7CED5}"/>
                  </a:ext>
                </a:extLst>
              </p:cNvPr>
              <p:cNvSpPr txBox="1"/>
              <p:nvPr/>
            </p:nvSpPr>
            <p:spPr>
              <a:xfrm>
                <a:off x="870840" y="2192892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4.8  ×15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15.5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A5098CE-67E8-4A88-A21F-9BF5D9C7C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40" y="2192892"/>
                <a:ext cx="1530417" cy="793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5B539D3-C079-4A85-8E3B-56E5F79804F8}"/>
                  </a:ext>
                </a:extLst>
              </p:cNvPr>
              <p:cNvSpPr txBox="1"/>
              <p:nvPr/>
            </p:nvSpPr>
            <p:spPr>
              <a:xfrm>
                <a:off x="2311393" y="2305828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 × 20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5B539D3-C079-4A85-8E3B-56E5F7980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393" y="2305828"/>
                <a:ext cx="1131531" cy="6183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3CF7D28-1FCB-4761-940B-C635FA7ECAFB}"/>
                  </a:ext>
                </a:extLst>
              </p:cNvPr>
              <p:cNvSpPr txBox="1"/>
              <p:nvPr/>
            </p:nvSpPr>
            <p:spPr>
              <a:xfrm>
                <a:off x="806125" y="3592220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4.8  ×2.3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2.3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3CF7D28-1FCB-4761-940B-C635FA7EC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125" y="3592220"/>
                <a:ext cx="1530417" cy="7936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1292B73-2AC7-4CC9-B455-40BFAEF1B21A}"/>
                  </a:ext>
                </a:extLst>
              </p:cNvPr>
              <p:cNvSpPr txBox="1"/>
              <p:nvPr/>
            </p:nvSpPr>
            <p:spPr>
              <a:xfrm>
                <a:off x="2336542" y="3702270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 × 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1292B73-2AC7-4CC9-B455-40BFAEF1B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542" y="3702270"/>
                <a:ext cx="1131531" cy="6183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B10A632-3DCC-4312-BA81-EDBD5F31BE14}"/>
                  </a:ext>
                </a:extLst>
              </p:cNvPr>
              <p:cNvSpPr txBox="1"/>
              <p:nvPr/>
            </p:nvSpPr>
            <p:spPr>
              <a:xfrm>
                <a:off x="3687741" y="3791087"/>
                <a:ext cx="5221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B10A632-3DCC-4312-BA81-EDBD5F31B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741" y="3791087"/>
                <a:ext cx="52211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A5F69A3-353E-407F-8CD4-5874291F54F0}"/>
                  </a:ext>
                </a:extLst>
              </p:cNvPr>
              <p:cNvSpPr txBox="1"/>
              <p:nvPr/>
            </p:nvSpPr>
            <p:spPr>
              <a:xfrm>
                <a:off x="810396" y="5170423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 ×23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A5F69A3-353E-407F-8CD4-5874291F5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96" y="5170423"/>
                <a:ext cx="1530417" cy="79367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E42F578-9826-4857-B37D-EE18EF5E72B3}"/>
                  </a:ext>
                </a:extLst>
              </p:cNvPr>
              <p:cNvSpPr txBox="1"/>
              <p:nvPr/>
            </p:nvSpPr>
            <p:spPr>
              <a:xfrm>
                <a:off x="2335491" y="5268133"/>
                <a:ext cx="1131531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 × 20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BE42F578-9826-4857-B37D-EE18EF5E7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5491" y="5268133"/>
                <a:ext cx="1131531" cy="6183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34A3F34D-3014-4098-AB50-7AFBE2B5B5ED}"/>
                  </a:ext>
                </a:extLst>
              </p:cNvPr>
              <p:cNvSpPr txBox="1"/>
              <p:nvPr/>
            </p:nvSpPr>
            <p:spPr>
              <a:xfrm>
                <a:off x="3740702" y="5301471"/>
                <a:ext cx="488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34A3F34D-3014-4098-AB50-7AFBE2B5B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02" y="5301471"/>
                <a:ext cx="48830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50FE785-99B8-461D-883F-41D8B33506BD}"/>
                  </a:ext>
                </a:extLst>
              </p:cNvPr>
              <p:cNvSpPr txBox="1"/>
              <p:nvPr/>
            </p:nvSpPr>
            <p:spPr>
              <a:xfrm>
                <a:off x="5168982" y="905279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  ×23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2.3 × 4.8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50FE785-99B8-461D-883F-41D8B3350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82" y="905279"/>
                <a:ext cx="1530417" cy="79367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ED1477C-8957-4951-9D2D-5D4DF195AAC5}"/>
                  </a:ext>
                </a:extLst>
              </p:cNvPr>
              <p:cNvSpPr txBox="1"/>
              <p:nvPr/>
            </p:nvSpPr>
            <p:spPr>
              <a:xfrm>
                <a:off x="6445377" y="1022286"/>
                <a:ext cx="1530417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ED1477C-8957-4951-9D2D-5D4DF195AA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377" y="1022286"/>
                <a:ext cx="1530417" cy="6127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C0B264B9-2341-41D6-8D2D-E25CF7A52AEA}"/>
                  </a:ext>
                </a:extLst>
              </p:cNvPr>
              <p:cNvSpPr txBox="1"/>
              <p:nvPr/>
            </p:nvSpPr>
            <p:spPr>
              <a:xfrm>
                <a:off x="5221978" y="2180880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  ×23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2.35 ×4.87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C0B264B9-2341-41D6-8D2D-E25CF7A52A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1978" y="2180880"/>
                <a:ext cx="1530417" cy="793679"/>
              </a:xfrm>
              <a:prstGeom prst="rect">
                <a:avLst/>
              </a:prstGeom>
              <a:blipFill>
                <a:blip r:embed="rId14"/>
                <a:stretch>
                  <a:fillRect r="-75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31A2914-3354-448E-AE80-A34CC8FB7155}"/>
                  </a:ext>
                </a:extLst>
              </p:cNvPr>
              <p:cNvSpPr txBox="1"/>
              <p:nvPr/>
            </p:nvSpPr>
            <p:spPr>
              <a:xfrm>
                <a:off x="6752395" y="2345999"/>
                <a:ext cx="1530417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31A2914-3354-448E-AE80-A34CC8FB7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2395" y="2345999"/>
                <a:ext cx="1530417" cy="6127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C65F40C7-23CD-499B-B16A-BE710B33F2E9}"/>
              </a:ext>
            </a:extLst>
          </p:cNvPr>
          <p:cNvSpPr txBox="1"/>
          <p:nvPr/>
        </p:nvSpPr>
        <p:spPr>
          <a:xfrm>
            <a:off x="4541591" y="3616829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7)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CD4E121-AB4A-4AD2-A972-33D8788E098A}"/>
              </a:ext>
            </a:extLst>
          </p:cNvPr>
          <p:cNvSpPr txBox="1"/>
          <p:nvPr/>
        </p:nvSpPr>
        <p:spPr>
          <a:xfrm>
            <a:off x="4472693" y="5118924"/>
            <a:ext cx="54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461552B-354E-4344-942C-7F372F136384}"/>
                  </a:ext>
                </a:extLst>
              </p:cNvPr>
              <p:cNvSpPr txBox="1"/>
              <p:nvPr/>
            </p:nvSpPr>
            <p:spPr>
              <a:xfrm>
                <a:off x="3605098" y="1043602"/>
                <a:ext cx="8940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461552B-354E-4344-942C-7F372F1363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098" y="1043602"/>
                <a:ext cx="89402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22FF92F-F549-40CC-83AC-5FB2792FDD5C}"/>
                  </a:ext>
                </a:extLst>
              </p:cNvPr>
              <p:cNvSpPr txBox="1"/>
              <p:nvPr/>
            </p:nvSpPr>
            <p:spPr>
              <a:xfrm>
                <a:off x="3759304" y="2327270"/>
                <a:ext cx="4327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22FF92F-F549-40CC-83AC-5FB2792FDD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304" y="2327270"/>
                <a:ext cx="432731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F248C840-3EB3-4DAC-95DD-C31F5504B2C2}"/>
                  </a:ext>
                </a:extLst>
              </p:cNvPr>
              <p:cNvSpPr txBox="1"/>
              <p:nvPr/>
            </p:nvSpPr>
            <p:spPr>
              <a:xfrm>
                <a:off x="8121066" y="1163618"/>
                <a:ext cx="488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F248C840-3EB3-4DAC-95DD-C31F5504B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1066" y="1163618"/>
                <a:ext cx="488308" cy="369332"/>
              </a:xfrm>
              <a:prstGeom prst="rect">
                <a:avLst/>
              </a:prstGeom>
              <a:blipFill>
                <a:blip r:embed="rId18"/>
                <a:stretch>
                  <a:fillRect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95FA164-2AF7-4619-AA6F-85C2A95BB85A}"/>
                  </a:ext>
                </a:extLst>
              </p:cNvPr>
              <p:cNvSpPr txBox="1"/>
              <p:nvPr/>
            </p:nvSpPr>
            <p:spPr>
              <a:xfrm>
                <a:off x="5091643" y="3653351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  ×23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23.5 ×4.87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95FA164-2AF7-4619-AA6F-85C2A95BB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643" y="3653351"/>
                <a:ext cx="1530417" cy="793679"/>
              </a:xfrm>
              <a:prstGeom prst="rect">
                <a:avLst/>
              </a:prstGeom>
              <a:blipFill>
                <a:blip r:embed="rId19"/>
                <a:stretch>
                  <a:fillRect r="-7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EDCDB9A-A19A-44DC-84DB-DA17EA121FC2}"/>
                  </a:ext>
                </a:extLst>
              </p:cNvPr>
              <p:cNvSpPr txBox="1"/>
              <p:nvPr/>
            </p:nvSpPr>
            <p:spPr>
              <a:xfrm>
                <a:off x="6615619" y="3747782"/>
                <a:ext cx="1530417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EDCDB9A-A19A-44DC-84DB-DA17EA121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619" y="3747782"/>
                <a:ext cx="1530417" cy="6127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4E72E76-9AAC-47DE-8D6E-4DBFAB49296B}"/>
                  </a:ext>
                </a:extLst>
              </p:cNvPr>
              <p:cNvSpPr txBox="1"/>
              <p:nvPr/>
            </p:nvSpPr>
            <p:spPr>
              <a:xfrm>
                <a:off x="8260337" y="2422399"/>
                <a:ext cx="488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4E72E76-9AAC-47DE-8D6E-4DBFAB492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0337" y="2422399"/>
                <a:ext cx="488308" cy="369332"/>
              </a:xfrm>
              <a:prstGeom prst="rect">
                <a:avLst/>
              </a:prstGeom>
              <a:blipFill>
                <a:blip r:embed="rId21"/>
                <a:stretch>
                  <a:fillRect r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91D38210-7A21-4E3C-B687-1B141F6C508B}"/>
                  </a:ext>
                </a:extLst>
              </p:cNvPr>
              <p:cNvSpPr txBox="1"/>
              <p:nvPr/>
            </p:nvSpPr>
            <p:spPr>
              <a:xfrm>
                <a:off x="8153073" y="3806091"/>
                <a:ext cx="488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91D38210-7A21-4E3C-B687-1B141F6C5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073" y="3806091"/>
                <a:ext cx="488308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76BEBD47-EFBA-452E-A86C-90F55A4DD374}"/>
                  </a:ext>
                </a:extLst>
              </p:cNvPr>
              <p:cNvSpPr txBox="1"/>
              <p:nvPr/>
            </p:nvSpPr>
            <p:spPr>
              <a:xfrm>
                <a:off x="5025191" y="5178148"/>
                <a:ext cx="1530417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4.8  ×2.3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2.35 ×4.87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76BEBD47-EFBA-452E-A86C-90F55A4DD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191" y="5178148"/>
                <a:ext cx="1530417" cy="793679"/>
              </a:xfrm>
              <a:prstGeom prst="rect">
                <a:avLst/>
              </a:prstGeom>
              <a:blipFill>
                <a:blip r:embed="rId23"/>
                <a:stretch>
                  <a:fillRect r="-7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F1B1B3FE-973D-44D1-9192-9F1F74109A63}"/>
                  </a:ext>
                </a:extLst>
              </p:cNvPr>
              <p:cNvSpPr txBox="1"/>
              <p:nvPr/>
            </p:nvSpPr>
            <p:spPr>
              <a:xfrm>
                <a:off x="6549167" y="5272579"/>
                <a:ext cx="1530417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F1B1B3FE-973D-44D1-9192-9F1F74109A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9167" y="5272579"/>
                <a:ext cx="1530417" cy="6127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7AAD2AC-ECD2-4269-9B2E-D62EC8E064D4}"/>
                  </a:ext>
                </a:extLst>
              </p:cNvPr>
              <p:cNvSpPr txBox="1"/>
              <p:nvPr/>
            </p:nvSpPr>
            <p:spPr>
              <a:xfrm>
                <a:off x="8086621" y="5330888"/>
                <a:ext cx="488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7AAD2AC-ECD2-4269-9B2E-D62EC8E06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6621" y="5330888"/>
                <a:ext cx="488308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429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63" grpId="0"/>
      <p:bldP spid="64" grpId="0"/>
      <p:bldP spid="66" grpId="0"/>
      <p:bldP spid="67" grpId="0"/>
      <p:bldP spid="69" grpId="0"/>
      <p:bldP spid="71" grpId="0"/>
      <p:bldP spid="74" grpId="0"/>
      <p:bldP spid="75" grpId="0"/>
      <p:bldP spid="76" grpId="0"/>
      <p:bldP spid="78" grpId="0"/>
      <p:bldP spid="79" grpId="0"/>
      <p:bldP spid="80" grpId="0"/>
      <p:bldP spid="82" grpId="0"/>
      <p:bldP spid="8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1823</TotalTime>
  <Words>374</Words>
  <Application>Microsoft Office PowerPoint</Application>
  <PresentationFormat>On-screen Show (4:3)</PresentationFormat>
  <Paragraphs>169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Rounding and Estimating:  Estimating with Significant Figures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96</cp:revision>
  <dcterms:created xsi:type="dcterms:W3CDTF">2018-01-26T08:52:52Z</dcterms:created>
  <dcterms:modified xsi:type="dcterms:W3CDTF">2021-09-07T11:56:26Z</dcterms:modified>
</cp:coreProperties>
</file>