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7" r:id="rId3"/>
    <p:sldId id="2569" r:id="rId4"/>
    <p:sldId id="25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5808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Compound Interest: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  <a:endParaRPr lang="en-GB" sz="4400" b="1" dirty="0">
              <a:solidFill>
                <a:prstClr val="white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(round answers to 2 decimal places)</a:t>
            </a:r>
            <a:endParaRPr lang="en-GB" sz="4400" b="1" dirty="0">
              <a:solidFill>
                <a:prstClr val="white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>
              <a:solidFill>
                <a:prstClr val="white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>
              <a:solidFill>
                <a:prstClr val="white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2CE94D9-4842-AB42-BEC3-21AC1EDEE6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279030"/>
                  </p:ext>
                </p:extLst>
              </p:nvPr>
            </p:nvGraphicFramePr>
            <p:xfrm>
              <a:off x="676177" y="4094872"/>
              <a:ext cx="7908100" cy="8108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7025">
                      <a:extLst>
                        <a:ext uri="{9D8B030D-6E8A-4147-A177-3AD203B41FA5}">
                          <a16:colId xmlns:a16="http://schemas.microsoft.com/office/drawing/2014/main" val="2055774850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491893648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597361106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383647378"/>
                        </a:ext>
                      </a:extLst>
                    </a:gridCol>
                  </a:tblGrid>
                  <a:tr h="405427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Yearly percentage change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 after 5 years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Amount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after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 10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years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41024928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£32.21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£51.87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608714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2CE94D9-4842-AB42-BEC3-21AC1EDEE6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279030"/>
                  </p:ext>
                </p:extLst>
              </p:nvPr>
            </p:nvGraphicFramePr>
            <p:xfrm>
              <a:off x="676177" y="4094872"/>
              <a:ext cx="7908100" cy="8108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7025">
                      <a:extLst>
                        <a:ext uri="{9D8B030D-6E8A-4147-A177-3AD203B41FA5}">
                          <a16:colId xmlns:a16="http://schemas.microsoft.com/office/drawing/2014/main" val="2055774850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491893648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597361106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383647378"/>
                        </a:ext>
                      </a:extLst>
                    </a:gridCol>
                  </a:tblGrid>
                  <a:tr h="405427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Yearly percentage change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 after 5 years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00000" t="-3030" r="-192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1024928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£32.21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£51.87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608714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9D68A5F2-81FB-554B-8295-F2940B959C90}"/>
              </a:ext>
            </a:extLst>
          </p:cNvPr>
          <p:cNvSpPr/>
          <p:nvPr/>
        </p:nvSpPr>
        <p:spPr>
          <a:xfrm>
            <a:off x="6967128" y="455659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9B39B0-C3DC-F94A-978C-6C816EFB8F7D}"/>
              </a:ext>
            </a:extLst>
          </p:cNvPr>
          <p:cNvSpPr/>
          <p:nvPr/>
        </p:nvSpPr>
        <p:spPr>
          <a:xfrm>
            <a:off x="4994166" y="455659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216716-EB90-324E-900B-36EADF4C2F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764" y="2639215"/>
            <a:ext cx="914400" cy="9144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D59C667-CCB6-D04D-8EA7-2F55C596D755}"/>
              </a:ext>
            </a:extLst>
          </p:cNvPr>
          <p:cNvSpPr txBox="1">
            <a:spLocks/>
          </p:cNvSpPr>
          <p:nvPr/>
        </p:nvSpPr>
        <p:spPr>
          <a:xfrm>
            <a:off x="617950" y="1908434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3885BD-31C4-754D-AE18-E772BC479C31}"/>
              </a:ext>
            </a:extLst>
          </p:cNvPr>
          <p:cNvSpPr txBox="1">
            <a:spLocks/>
          </p:cNvSpPr>
          <p:nvPr/>
        </p:nvSpPr>
        <p:spPr>
          <a:xfrm>
            <a:off x="2656206" y="2083008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A5C7B20-C1AF-E240-BF22-B6853A4AA8AA}"/>
              </a:ext>
            </a:extLst>
          </p:cNvPr>
          <p:cNvSpPr txBox="1">
            <a:spLocks/>
          </p:cNvSpPr>
          <p:nvPr/>
        </p:nvSpPr>
        <p:spPr>
          <a:xfrm>
            <a:off x="4857337" y="2083008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BAACD9-A12D-1942-879E-E612B593ED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4" y="2600697"/>
            <a:ext cx="914400" cy="914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CA74A8-AB36-B24A-A84B-BECD8BF8FC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800" y="2593427"/>
            <a:ext cx="914400" cy="9144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6F41886-FA29-5043-A052-B83073977016}"/>
              </a:ext>
            </a:extLst>
          </p:cNvPr>
          <p:cNvSpPr txBox="1">
            <a:spLocks/>
          </p:cNvSpPr>
          <p:nvPr/>
        </p:nvSpPr>
        <p:spPr>
          <a:xfrm>
            <a:off x="7149726" y="1886624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24F71A9-CB86-2348-A3DC-FF3C463771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29" y="2682324"/>
            <a:ext cx="1621437" cy="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5510441"/>
                  </p:ext>
                </p:extLst>
              </p:nvPr>
            </p:nvGraphicFramePr>
            <p:xfrm>
              <a:off x="240331" y="88287"/>
              <a:ext cx="8401250" cy="6486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15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054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Yearly percentage change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 after 5 years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Amount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after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 10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years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£1,024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£7.59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£57.67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£1.63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£6.55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£61.04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£84.28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£4.75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£0.71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£1.40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£61.39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£78.35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8.45%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37.97%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58.49%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14.87%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31.95%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£16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297420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5510441"/>
                  </p:ext>
                </p:extLst>
              </p:nvPr>
            </p:nvGraphicFramePr>
            <p:xfrm>
              <a:off x="240331" y="88287"/>
              <a:ext cx="8401250" cy="6486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15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054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Yearly percentage change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 after 5 years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00" r="-1282" b="-15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£1,024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£7.59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£57.67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£1.63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£6.55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£61.04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£84.28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£4.75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£0.71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£1.40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£61.39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£78.35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8.45%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37.97%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58.49%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14.87%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31.95%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£16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297420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CDA5CCFE-1D2E-F845-A3F1-499526CF7D3C}"/>
              </a:ext>
            </a:extLst>
          </p:cNvPr>
          <p:cNvSpPr/>
          <p:nvPr/>
        </p:nvSpPr>
        <p:spPr>
          <a:xfrm>
            <a:off x="7079137" y="54260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9E341E-DA4A-AD48-AC9E-16CFF0B528AD}"/>
              </a:ext>
            </a:extLst>
          </p:cNvPr>
          <p:cNvSpPr/>
          <p:nvPr/>
        </p:nvSpPr>
        <p:spPr>
          <a:xfrm>
            <a:off x="7079137" y="95916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4482E-F707-4243-A2DB-FE245806ABE7}"/>
              </a:ext>
            </a:extLst>
          </p:cNvPr>
          <p:cNvSpPr/>
          <p:nvPr/>
        </p:nvSpPr>
        <p:spPr>
          <a:xfrm>
            <a:off x="7079137" y="137353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E05878-FF5A-4E49-9F37-1DC594CDF003}"/>
              </a:ext>
            </a:extLst>
          </p:cNvPr>
          <p:cNvSpPr/>
          <p:nvPr/>
        </p:nvSpPr>
        <p:spPr>
          <a:xfrm>
            <a:off x="7079137" y="178790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DA6E0-FDD4-4C42-A216-34BA1573DE49}"/>
              </a:ext>
            </a:extLst>
          </p:cNvPr>
          <p:cNvSpPr/>
          <p:nvPr/>
        </p:nvSpPr>
        <p:spPr>
          <a:xfrm>
            <a:off x="7079137" y="2159555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F837B-9B9A-264C-A871-83FF447DCE39}"/>
              </a:ext>
            </a:extLst>
          </p:cNvPr>
          <p:cNvSpPr/>
          <p:nvPr/>
        </p:nvSpPr>
        <p:spPr>
          <a:xfrm>
            <a:off x="7079137" y="2576115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26BDC2-08A3-BC4F-AA59-DB7779F5BE84}"/>
              </a:ext>
            </a:extLst>
          </p:cNvPr>
          <p:cNvSpPr/>
          <p:nvPr/>
        </p:nvSpPr>
        <p:spPr>
          <a:xfrm>
            <a:off x="7079137" y="2990485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040828-0A26-6C49-84D7-F5129C977A17}"/>
              </a:ext>
            </a:extLst>
          </p:cNvPr>
          <p:cNvSpPr/>
          <p:nvPr/>
        </p:nvSpPr>
        <p:spPr>
          <a:xfrm>
            <a:off x="7079137" y="4594266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9F6C6F-D4A4-2547-BD6C-FA3BD5037BFE}"/>
              </a:ext>
            </a:extLst>
          </p:cNvPr>
          <p:cNvSpPr/>
          <p:nvPr/>
        </p:nvSpPr>
        <p:spPr>
          <a:xfrm>
            <a:off x="7079137" y="5008636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FCA6EF-D2FB-AF4A-B1DF-1D45A331D564}"/>
              </a:ext>
            </a:extLst>
          </p:cNvPr>
          <p:cNvSpPr/>
          <p:nvPr/>
        </p:nvSpPr>
        <p:spPr>
          <a:xfrm>
            <a:off x="7079137" y="5423006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E6866F-5010-D54D-B9C9-C509DD826140}"/>
              </a:ext>
            </a:extLst>
          </p:cNvPr>
          <p:cNvSpPr/>
          <p:nvPr/>
        </p:nvSpPr>
        <p:spPr>
          <a:xfrm>
            <a:off x="5106175" y="54260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1ADE2E-F88D-5B4D-8DAF-96E09C630EE5}"/>
              </a:ext>
            </a:extLst>
          </p:cNvPr>
          <p:cNvSpPr/>
          <p:nvPr/>
        </p:nvSpPr>
        <p:spPr>
          <a:xfrm>
            <a:off x="5106175" y="95916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70AC6D-020C-4940-8311-6E21D772F5D1}"/>
              </a:ext>
            </a:extLst>
          </p:cNvPr>
          <p:cNvSpPr/>
          <p:nvPr/>
        </p:nvSpPr>
        <p:spPr>
          <a:xfrm>
            <a:off x="5106175" y="137353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5A2230-CC39-F44D-9D36-77A418C28ED5}"/>
              </a:ext>
            </a:extLst>
          </p:cNvPr>
          <p:cNvSpPr/>
          <p:nvPr/>
        </p:nvSpPr>
        <p:spPr>
          <a:xfrm>
            <a:off x="5106175" y="178790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4E760DA-C76F-644F-83B3-3A1A5BCF4935}"/>
              </a:ext>
            </a:extLst>
          </p:cNvPr>
          <p:cNvSpPr/>
          <p:nvPr/>
        </p:nvSpPr>
        <p:spPr>
          <a:xfrm>
            <a:off x="5106175" y="3404855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AFFF27-83F3-8948-98DB-916569B9FA3E}"/>
              </a:ext>
            </a:extLst>
          </p:cNvPr>
          <p:cNvSpPr/>
          <p:nvPr/>
        </p:nvSpPr>
        <p:spPr>
          <a:xfrm>
            <a:off x="5106175" y="3763336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EC596F-AF8D-F940-A06C-119651ADBC84}"/>
              </a:ext>
            </a:extLst>
          </p:cNvPr>
          <p:cNvSpPr/>
          <p:nvPr/>
        </p:nvSpPr>
        <p:spPr>
          <a:xfrm>
            <a:off x="5106175" y="4179896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0FD99F-B21D-9F47-A89A-59E5FB57EB09}"/>
              </a:ext>
            </a:extLst>
          </p:cNvPr>
          <p:cNvSpPr/>
          <p:nvPr/>
        </p:nvSpPr>
        <p:spPr>
          <a:xfrm>
            <a:off x="5106175" y="6253936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11CB9C-53FB-4E42-B17F-B7AFCC9273EC}"/>
              </a:ext>
            </a:extLst>
          </p:cNvPr>
          <p:cNvSpPr/>
          <p:nvPr/>
        </p:nvSpPr>
        <p:spPr>
          <a:xfrm>
            <a:off x="3121303" y="2144321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591EB34-A734-B74C-88EA-6AA7C86A176C}"/>
              </a:ext>
            </a:extLst>
          </p:cNvPr>
          <p:cNvSpPr/>
          <p:nvPr/>
        </p:nvSpPr>
        <p:spPr>
          <a:xfrm>
            <a:off x="3121303" y="2560881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6D4B220-FB91-0647-B881-C2D561286D2E}"/>
              </a:ext>
            </a:extLst>
          </p:cNvPr>
          <p:cNvSpPr/>
          <p:nvPr/>
        </p:nvSpPr>
        <p:spPr>
          <a:xfrm>
            <a:off x="3121303" y="2975251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F912B7F-55AC-5145-A5EA-430C4B29E66F}"/>
              </a:ext>
            </a:extLst>
          </p:cNvPr>
          <p:cNvSpPr/>
          <p:nvPr/>
        </p:nvSpPr>
        <p:spPr>
          <a:xfrm>
            <a:off x="3121303" y="3389621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11562E-1BB0-7A4D-8C94-9DFF2E44DFD4}"/>
              </a:ext>
            </a:extLst>
          </p:cNvPr>
          <p:cNvSpPr/>
          <p:nvPr/>
        </p:nvSpPr>
        <p:spPr>
          <a:xfrm>
            <a:off x="3121303" y="374810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C17ACF8-C833-A144-B821-844C8C222786}"/>
              </a:ext>
            </a:extLst>
          </p:cNvPr>
          <p:cNvSpPr/>
          <p:nvPr/>
        </p:nvSpPr>
        <p:spPr>
          <a:xfrm>
            <a:off x="3121303" y="416466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C44BD6-ABE1-9A4E-B5FE-0AB589AE29F2}"/>
              </a:ext>
            </a:extLst>
          </p:cNvPr>
          <p:cNvSpPr/>
          <p:nvPr/>
        </p:nvSpPr>
        <p:spPr>
          <a:xfrm>
            <a:off x="3121303" y="582433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5A37654-3CEC-1E4B-B07A-7542F69C5BE4}"/>
              </a:ext>
            </a:extLst>
          </p:cNvPr>
          <p:cNvSpPr/>
          <p:nvPr/>
        </p:nvSpPr>
        <p:spPr>
          <a:xfrm>
            <a:off x="1022984" y="457903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ACA6F93-EF12-CB4B-9CC7-EBA1E81E131B}"/>
              </a:ext>
            </a:extLst>
          </p:cNvPr>
          <p:cNvSpPr/>
          <p:nvPr/>
        </p:nvSpPr>
        <p:spPr>
          <a:xfrm>
            <a:off x="1022984" y="499340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BDA11C-B6F8-324E-8855-0CD71C70BCEA}"/>
              </a:ext>
            </a:extLst>
          </p:cNvPr>
          <p:cNvSpPr/>
          <p:nvPr/>
        </p:nvSpPr>
        <p:spPr>
          <a:xfrm>
            <a:off x="1022984" y="540777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F0FCA5-1D51-5C46-8DF6-43B8F1E683EC}"/>
              </a:ext>
            </a:extLst>
          </p:cNvPr>
          <p:cNvSpPr/>
          <p:nvPr/>
        </p:nvSpPr>
        <p:spPr>
          <a:xfrm>
            <a:off x="1022984" y="5824332"/>
            <a:ext cx="1315666" cy="308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ABFDCE7-661B-F241-9751-A3266DFF0D54}"/>
              </a:ext>
            </a:extLst>
          </p:cNvPr>
          <p:cNvSpPr/>
          <p:nvPr/>
        </p:nvSpPr>
        <p:spPr>
          <a:xfrm>
            <a:off x="1022984" y="6238702"/>
            <a:ext cx="1315666" cy="308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1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643654"/>
                  </p:ext>
                </p:extLst>
              </p:nvPr>
            </p:nvGraphicFramePr>
            <p:xfrm>
              <a:off x="240331" y="88287"/>
              <a:ext cx="8401250" cy="6486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295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06996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34283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054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Yearly percentage change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 after 5 years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Amount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after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 10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dirty="0" smtClean="0"/>
                                  <m:t>years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£1,024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£7.59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£57.67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£1.63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£6.55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£61.04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£84.28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£4.75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£0.71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£1.40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£61.39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£78.35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8.45%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37.97%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58.49%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14.87%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31.95%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£16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297420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643654"/>
                  </p:ext>
                </p:extLst>
              </p:nvPr>
            </p:nvGraphicFramePr>
            <p:xfrm>
              <a:off x="240331" y="88287"/>
              <a:ext cx="8401250" cy="64868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295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06996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934283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97702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4054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FFFF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Yearly percentage change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Amount after 5 years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00" r="-1282" b="-15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£1,024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£7.59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£57.67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£1.63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-50%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£6.55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£61.04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-25%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£84.28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£4.75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£0.71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£1.40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£61.39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£78.35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100%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£2,048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8.45%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£30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37.97%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58.49%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1658094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14.87%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£100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020901046"/>
                      </a:ext>
                    </a:extLst>
                  </a:tr>
                  <a:tr h="4054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31.95%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£4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£16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a:t>£64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2974206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136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350</Words>
  <Application>Microsoft Office PowerPoint</Application>
  <PresentationFormat>On-screen Show (4:3)</PresentationFormat>
  <Paragraphs>182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76</cp:revision>
  <dcterms:created xsi:type="dcterms:W3CDTF">2019-03-03T19:40:11Z</dcterms:created>
  <dcterms:modified xsi:type="dcterms:W3CDTF">2021-10-28T15:00:56Z</dcterms:modified>
</cp:coreProperties>
</file>