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86" r:id="rId3"/>
  </p:sldMasterIdLst>
  <p:notesMasterIdLst>
    <p:notesMasterId r:id="rId13"/>
  </p:notesMasterIdLst>
  <p:sldIdLst>
    <p:sldId id="289" r:id="rId4"/>
    <p:sldId id="291" r:id="rId5"/>
    <p:sldId id="292" r:id="rId6"/>
    <p:sldId id="297" r:id="rId7"/>
    <p:sldId id="288" r:id="rId8"/>
    <p:sldId id="293" r:id="rId9"/>
    <p:sldId id="295" r:id="rId10"/>
    <p:sldId id="296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A6978-A0B9-4803-92C5-177736C0160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75882-9623-4BBD-910E-A9D501E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7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8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0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99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96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41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47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3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216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66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2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22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34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80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7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6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5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58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3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7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0F9-5487-4E4F-A29D-8B5E0E83CF66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DF18-594A-481B-AE01-FBD1172A9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3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4159" y="116632"/>
            <a:ext cx="8972337" cy="6706180"/>
            <a:chOff x="64159" y="116632"/>
            <a:chExt cx="8972337" cy="6706180"/>
          </a:xfrm>
          <a:solidFill>
            <a:srgbClr val="CFAFE7"/>
          </a:solidFill>
        </p:grpSpPr>
        <p:sp>
          <p:nvSpPr>
            <p:cNvPr id="8" name="TextBox 7"/>
            <p:cNvSpPr txBox="1"/>
            <p:nvPr/>
          </p:nvSpPr>
          <p:spPr>
            <a:xfrm>
              <a:off x="1115616" y="6453480"/>
              <a:ext cx="7826812" cy="369332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We extend our</a:t>
              </a:r>
              <a:r>
                <a:rPr kumimoji="0" lang="en-GB" sz="1800" b="1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thinking even further </a:t>
              </a:r>
              <a:endPara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4159" y="116632"/>
              <a:ext cx="8972337" cy="6299024"/>
              <a:chOff x="64159" y="116632"/>
              <a:chExt cx="8972337" cy="6202196"/>
            </a:xfrm>
            <a:grpFill/>
          </p:grpSpPr>
          <p:grpSp>
            <p:nvGrpSpPr>
              <p:cNvPr id="10" name="Group 9"/>
              <p:cNvGrpSpPr/>
              <p:nvPr/>
            </p:nvGrpSpPr>
            <p:grpSpPr>
              <a:xfrm>
                <a:off x="64159" y="116632"/>
                <a:ext cx="8972337" cy="6202196"/>
                <a:chOff x="64159" y="116632"/>
                <a:chExt cx="8972337" cy="6202196"/>
              </a:xfrm>
              <a:grpFill/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64159" y="116632"/>
                  <a:ext cx="0" cy="5554895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64159" y="116632"/>
                  <a:ext cx="8972337" cy="0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9036496" y="116632"/>
                  <a:ext cx="0" cy="6202196"/>
                </a:xfrm>
                <a:prstGeom prst="line">
                  <a:avLst/>
                </a:prstGeom>
                <a:grpFill/>
                <a:ln w="381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1115616" y="6301678"/>
                <a:ext cx="7920880" cy="0"/>
              </a:xfrm>
              <a:prstGeom prst="line">
                <a:avLst/>
              </a:prstGeom>
              <a:grpFill/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Rectangle 14"/>
          <p:cNvSpPr/>
          <p:nvPr userDrawn="1"/>
        </p:nvSpPr>
        <p:spPr>
          <a:xfrm>
            <a:off x="251479" y="188911"/>
            <a:ext cx="8724265" cy="235627"/>
          </a:xfrm>
          <a:prstGeom prst="rect">
            <a:avLst/>
          </a:prstGeom>
          <a:solidFill>
            <a:srgbClr val="CFAFE7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10" y="5608192"/>
            <a:ext cx="1331506" cy="1235736"/>
          </a:xfrm>
          <a:prstGeom prst="rect">
            <a:avLst/>
          </a:prstGeom>
          <a:solidFill>
            <a:srgbClr val="CFAFE7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550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73" y="85340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Complete a Frequency Tree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49" y="2393027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37635" y="1662246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75891" y="1836820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77022" y="1836820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20" y="2347239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85" y="2347239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69411" y="1640436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414" y="2436136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2068205-C743-4265-A606-C926CA35E06F}"/>
              </a:ext>
            </a:extLst>
          </p:cNvPr>
          <p:cNvSpPr/>
          <p:nvPr/>
        </p:nvSpPr>
        <p:spPr>
          <a:xfrm>
            <a:off x="5178374" y="3820182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A1ACB2E-9678-499F-9B19-C08474C2FB64}"/>
              </a:ext>
            </a:extLst>
          </p:cNvPr>
          <p:cNvSpPr/>
          <p:nvPr/>
        </p:nvSpPr>
        <p:spPr>
          <a:xfrm>
            <a:off x="5178374" y="4596362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731C530-E852-45AF-92F2-26C453ED6083}"/>
              </a:ext>
            </a:extLst>
          </p:cNvPr>
          <p:cNvSpPr/>
          <p:nvPr/>
        </p:nvSpPr>
        <p:spPr>
          <a:xfrm>
            <a:off x="5178374" y="5367364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1291F2-BDE5-41FD-B1A1-ADD99E64D976}"/>
              </a:ext>
            </a:extLst>
          </p:cNvPr>
          <p:cNvSpPr/>
          <p:nvPr/>
        </p:nvSpPr>
        <p:spPr>
          <a:xfrm>
            <a:off x="5178374" y="6143544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A7EBEE0-62C4-4947-966A-B0554BAC0D55}"/>
              </a:ext>
            </a:extLst>
          </p:cNvPr>
          <p:cNvCxnSpPr>
            <a:stCxn id="24" idx="2"/>
            <a:endCxn id="32" idx="6"/>
          </p:cNvCxnSpPr>
          <p:nvPr/>
        </p:nvCxnSpPr>
        <p:spPr>
          <a:xfrm flipH="1">
            <a:off x="4196612" y="4106143"/>
            <a:ext cx="981763" cy="449367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4C57455-FB78-409E-ACD3-D95AC54A8E3D}"/>
              </a:ext>
            </a:extLst>
          </p:cNvPr>
          <p:cNvCxnSpPr>
            <a:stCxn id="25" idx="2"/>
            <a:endCxn id="32" idx="6"/>
          </p:cNvCxnSpPr>
          <p:nvPr/>
        </p:nvCxnSpPr>
        <p:spPr>
          <a:xfrm flipH="1" flipV="1">
            <a:off x="4196612" y="4555510"/>
            <a:ext cx="981763" cy="326813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D48DB07-254E-4535-B84A-96BC4F325971}"/>
              </a:ext>
            </a:extLst>
          </p:cNvPr>
          <p:cNvCxnSpPr>
            <a:stCxn id="26" idx="2"/>
            <a:endCxn id="33" idx="6"/>
          </p:cNvCxnSpPr>
          <p:nvPr/>
        </p:nvCxnSpPr>
        <p:spPr>
          <a:xfrm flipH="1">
            <a:off x="4161549" y="5653325"/>
            <a:ext cx="1016826" cy="413694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259E8B-0488-4313-808E-B02E1690283E}"/>
              </a:ext>
            </a:extLst>
          </p:cNvPr>
          <p:cNvCxnSpPr>
            <a:stCxn id="27" idx="2"/>
            <a:endCxn id="33" idx="6"/>
          </p:cNvCxnSpPr>
          <p:nvPr/>
        </p:nvCxnSpPr>
        <p:spPr>
          <a:xfrm flipH="1" flipV="1">
            <a:off x="4161549" y="6067019"/>
            <a:ext cx="1016826" cy="362486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EDF33A71-1168-4AF3-B2D7-110AA373285E}"/>
              </a:ext>
            </a:extLst>
          </p:cNvPr>
          <p:cNvSpPr/>
          <p:nvPr/>
        </p:nvSpPr>
        <p:spPr>
          <a:xfrm>
            <a:off x="3495352" y="4269549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52AF5B7-3109-4796-9A74-5D72D575B187}"/>
              </a:ext>
            </a:extLst>
          </p:cNvPr>
          <p:cNvSpPr/>
          <p:nvPr/>
        </p:nvSpPr>
        <p:spPr>
          <a:xfrm>
            <a:off x="3460289" y="5781058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2C0682-F665-4095-B0F0-6BB709658C60}"/>
              </a:ext>
            </a:extLst>
          </p:cNvPr>
          <p:cNvCxnSpPr>
            <a:stCxn id="32" idx="2"/>
            <a:endCxn id="36" idx="6"/>
          </p:cNvCxnSpPr>
          <p:nvPr/>
        </p:nvCxnSpPr>
        <p:spPr>
          <a:xfrm flipH="1">
            <a:off x="2723967" y="4555510"/>
            <a:ext cx="771385" cy="776180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38955F3-12FC-462E-A9D2-C85ADFCA049A}"/>
              </a:ext>
            </a:extLst>
          </p:cNvPr>
          <p:cNvCxnSpPr>
            <a:stCxn id="33" idx="2"/>
            <a:endCxn id="36" idx="6"/>
          </p:cNvCxnSpPr>
          <p:nvPr/>
        </p:nvCxnSpPr>
        <p:spPr>
          <a:xfrm flipH="1" flipV="1">
            <a:off x="2723967" y="5331691"/>
            <a:ext cx="736322" cy="735329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169FC6EE-C1C5-4FB5-880C-6E57FF5C0D45}"/>
              </a:ext>
            </a:extLst>
          </p:cNvPr>
          <p:cNvSpPr/>
          <p:nvPr/>
        </p:nvSpPr>
        <p:spPr>
          <a:xfrm>
            <a:off x="2022708" y="5045729"/>
            <a:ext cx="701259" cy="571922"/>
          </a:xfrm>
          <a:prstGeom prst="ellipse">
            <a:avLst/>
          </a:prstGeom>
          <a:noFill/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7846ACE-65F5-4C82-B755-F084C1C509DA}"/>
              </a:ext>
            </a:extLst>
          </p:cNvPr>
          <p:cNvSpPr txBox="1"/>
          <p:nvPr/>
        </p:nvSpPr>
        <p:spPr>
          <a:xfrm>
            <a:off x="3487324" y="3942698"/>
            <a:ext cx="9467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Gender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1CA7EB-7A01-4CAC-BD13-F1CF15E3034B}"/>
              </a:ext>
            </a:extLst>
          </p:cNvPr>
          <p:cNvSpPr txBox="1"/>
          <p:nvPr/>
        </p:nvSpPr>
        <p:spPr>
          <a:xfrm>
            <a:off x="5296366" y="3472710"/>
            <a:ext cx="961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Visit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F2B05C-B464-48C3-9736-E985754FBC1C}"/>
              </a:ext>
            </a:extLst>
          </p:cNvPr>
          <p:cNvSpPr txBox="1"/>
          <p:nvPr/>
        </p:nvSpPr>
        <p:spPr>
          <a:xfrm>
            <a:off x="4568508" y="3815379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Field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B2A3349-2B02-4C90-A849-F389EE8AE567}"/>
              </a:ext>
            </a:extLst>
          </p:cNvPr>
          <p:cNvSpPr txBox="1"/>
          <p:nvPr/>
        </p:nvSpPr>
        <p:spPr>
          <a:xfrm>
            <a:off x="4563742" y="4820910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River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247FDA-414A-4E3B-8FF8-AD30264FC472}"/>
              </a:ext>
            </a:extLst>
          </p:cNvPr>
          <p:cNvSpPr txBox="1"/>
          <p:nvPr/>
        </p:nvSpPr>
        <p:spPr>
          <a:xfrm>
            <a:off x="4558026" y="5354584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Field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4B8D8F-34F7-4BCB-A055-13CFF2DF64B4}"/>
              </a:ext>
            </a:extLst>
          </p:cNvPr>
          <p:cNvSpPr txBox="1"/>
          <p:nvPr/>
        </p:nvSpPr>
        <p:spPr>
          <a:xfrm>
            <a:off x="4568855" y="6312129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River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3E0848F-7003-4347-8890-F55119F96899}"/>
              </a:ext>
            </a:extLst>
          </p:cNvPr>
          <p:cNvSpPr txBox="1"/>
          <p:nvPr/>
        </p:nvSpPr>
        <p:spPr>
          <a:xfrm>
            <a:off x="2767579" y="4360640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Girl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F4EEBC3-86B7-4E73-8545-7E8516673F2E}"/>
              </a:ext>
            </a:extLst>
          </p:cNvPr>
          <p:cNvSpPr txBox="1"/>
          <p:nvPr/>
        </p:nvSpPr>
        <p:spPr>
          <a:xfrm>
            <a:off x="2772901" y="5758984"/>
            <a:ext cx="60951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Boy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57ADDE-0BA5-42C7-A247-29E30BD5FCC9}"/>
              </a:ext>
            </a:extLst>
          </p:cNvPr>
          <p:cNvSpPr txBox="1"/>
          <p:nvPr/>
        </p:nvSpPr>
        <p:spPr>
          <a:xfrm>
            <a:off x="3629650" y="4326382"/>
            <a:ext cx="5525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F6722A-B5CD-4E76-BE69-280C834225C0}"/>
              </a:ext>
            </a:extLst>
          </p:cNvPr>
          <p:cNvSpPr txBox="1"/>
          <p:nvPr/>
        </p:nvSpPr>
        <p:spPr>
          <a:xfrm>
            <a:off x="2147290" y="5147024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60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52548F-4A06-412A-8C43-A4AC8ABD494E}"/>
              </a:ext>
            </a:extLst>
          </p:cNvPr>
          <p:cNvSpPr txBox="1"/>
          <p:nvPr/>
        </p:nvSpPr>
        <p:spPr>
          <a:xfrm>
            <a:off x="5289502" y="3957050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4F882CF-EC29-4A1C-A6C9-7FD796565281}"/>
              </a:ext>
            </a:extLst>
          </p:cNvPr>
          <p:cNvSpPr txBox="1"/>
          <p:nvPr/>
        </p:nvSpPr>
        <p:spPr>
          <a:xfrm>
            <a:off x="5342989" y="5423825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8C4D306-DC55-4E5E-9392-3AFC14473723}"/>
              </a:ext>
            </a:extLst>
          </p:cNvPr>
          <p:cNvSpPr txBox="1"/>
          <p:nvPr/>
        </p:nvSpPr>
        <p:spPr>
          <a:xfrm>
            <a:off x="3606451" y="5932872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30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38C670-B246-4F23-92D9-9EF2C86A5280}"/>
              </a:ext>
            </a:extLst>
          </p:cNvPr>
          <p:cNvSpPr txBox="1"/>
          <p:nvPr/>
        </p:nvSpPr>
        <p:spPr>
          <a:xfrm>
            <a:off x="5364713" y="6280954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ECB84E-B471-4539-BF17-365FCC1C9CDE}"/>
              </a:ext>
            </a:extLst>
          </p:cNvPr>
          <p:cNvSpPr txBox="1"/>
          <p:nvPr/>
        </p:nvSpPr>
        <p:spPr>
          <a:xfrm>
            <a:off x="5374262" y="4718916"/>
            <a:ext cx="4877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924531" y="959477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C4932C2-3904-486E-BB7F-73286182A6DB}"/>
              </a:ext>
            </a:extLst>
          </p:cNvPr>
          <p:cNvGrpSpPr/>
          <p:nvPr/>
        </p:nvGrpSpPr>
        <p:grpSpPr>
          <a:xfrm>
            <a:off x="1744168" y="223987"/>
            <a:ext cx="6062137" cy="5249140"/>
            <a:chOff x="800708" y="426330"/>
            <a:chExt cx="8082850" cy="699885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E7324A7-916D-4B3E-9FA6-476E42AF5F4F}"/>
                </a:ext>
              </a:extLst>
            </p:cNvPr>
            <p:cNvCxnSpPr>
              <a:cxnSpLocks/>
            </p:cNvCxnSpPr>
            <p:nvPr/>
          </p:nvCxnSpPr>
          <p:spPr>
            <a:xfrm>
              <a:off x="4412343" y="856343"/>
              <a:ext cx="74091" cy="6568841"/>
            </a:xfrm>
            <a:prstGeom prst="lin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F74E89-720D-4693-A832-8A613D66C5FB}"/>
                </a:ext>
              </a:extLst>
            </p:cNvPr>
            <p:cNvSpPr txBox="1"/>
            <p:nvPr/>
          </p:nvSpPr>
          <p:spPr>
            <a:xfrm>
              <a:off x="800708" y="487383"/>
              <a:ext cx="19304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sng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Teacher example</a:t>
              </a:r>
              <a:endParaRPr kumimoji="0" lang="en-GB" sz="135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BDBAAA-4964-4501-9B59-B6E9B2A05C52}"/>
                </a:ext>
              </a:extLst>
            </p:cNvPr>
            <p:cNvSpPr txBox="1"/>
            <p:nvPr/>
          </p:nvSpPr>
          <p:spPr>
            <a:xfrm>
              <a:off x="6953158" y="426330"/>
              <a:ext cx="19304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sng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Your turn</a:t>
              </a:r>
              <a:endParaRPr kumimoji="0" lang="en-GB" sz="135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D14B639-3930-4164-A2C0-97D32CFD07AC}"/>
              </a:ext>
            </a:extLst>
          </p:cNvPr>
          <p:cNvSpPr txBox="1"/>
          <p:nvPr/>
        </p:nvSpPr>
        <p:spPr>
          <a:xfrm>
            <a:off x="6479061" y="3625695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6503618" y="2088457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A51FC3-CF6F-4920-A7B8-F80A35FD9AB0}"/>
              </a:ext>
            </a:extLst>
          </p:cNvPr>
          <p:cNvSpPr txBox="1"/>
          <p:nvPr/>
        </p:nvSpPr>
        <p:spPr>
          <a:xfrm>
            <a:off x="8223475" y="1683359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295758" y="1028668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175068" y="615779"/>
            <a:ext cx="27903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Complete</a:t>
            </a:r>
            <a:r>
              <a:rPr lang="en-GB" sz="1400" dirty="0"/>
              <a:t> the frequency tree below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4EAC7C8-4966-4B8C-9C6C-9C1A8356D1DB}"/>
              </a:ext>
            </a:extLst>
          </p:cNvPr>
          <p:cNvSpPr/>
          <p:nvPr/>
        </p:nvSpPr>
        <p:spPr>
          <a:xfrm>
            <a:off x="4635540" y="621795"/>
            <a:ext cx="27903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Complete</a:t>
            </a:r>
            <a:r>
              <a:rPr lang="en-GB" sz="1400" dirty="0"/>
              <a:t> the frequency tree below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1902700" y="1988629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F91C1-6842-491D-91EF-EE09BB4C3931}"/>
              </a:ext>
            </a:extLst>
          </p:cNvPr>
          <p:cNvSpPr txBox="1"/>
          <p:nvPr/>
        </p:nvSpPr>
        <p:spPr>
          <a:xfrm>
            <a:off x="420340" y="2809271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52E74-6C24-4B5D-9B6F-3406C1DB2E99}"/>
              </a:ext>
            </a:extLst>
          </p:cNvPr>
          <p:cNvSpPr txBox="1"/>
          <p:nvPr/>
        </p:nvSpPr>
        <p:spPr>
          <a:xfrm>
            <a:off x="3562552" y="1619297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913DB8-3E28-4867-8D2D-E2289FCB46A9}"/>
              </a:ext>
            </a:extLst>
          </p:cNvPr>
          <p:cNvSpPr txBox="1"/>
          <p:nvPr/>
        </p:nvSpPr>
        <p:spPr>
          <a:xfrm>
            <a:off x="3616039" y="3086072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792241-C063-4EB3-AAC2-EF44457275B1}"/>
              </a:ext>
            </a:extLst>
          </p:cNvPr>
          <p:cNvSpPr txBox="1"/>
          <p:nvPr/>
        </p:nvSpPr>
        <p:spPr>
          <a:xfrm>
            <a:off x="8242076" y="3186018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E0EEB04-F583-4907-BDB1-8B7887E49981}"/>
              </a:ext>
            </a:extLst>
          </p:cNvPr>
          <p:cNvSpPr txBox="1"/>
          <p:nvPr/>
        </p:nvSpPr>
        <p:spPr>
          <a:xfrm>
            <a:off x="1879501" y="3595119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807E751-DEF4-408F-AEFC-CD16F4EBCD04}"/>
              </a:ext>
            </a:extLst>
          </p:cNvPr>
          <p:cNvSpPr txBox="1"/>
          <p:nvPr/>
        </p:nvSpPr>
        <p:spPr>
          <a:xfrm>
            <a:off x="3637763" y="3943201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04F2478-55CD-444E-8D1C-4598400728BF}"/>
              </a:ext>
            </a:extLst>
          </p:cNvPr>
          <p:cNvSpPr txBox="1"/>
          <p:nvPr/>
        </p:nvSpPr>
        <p:spPr>
          <a:xfrm>
            <a:off x="3647312" y="2381163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4B42EE1-EB31-4BC6-B9D6-0E1684AD127A}"/>
              </a:ext>
            </a:extLst>
          </p:cNvPr>
          <p:cNvSpPr txBox="1"/>
          <p:nvPr/>
        </p:nvSpPr>
        <p:spPr>
          <a:xfrm>
            <a:off x="5070905" y="2933346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EC5BA23-E2A3-4B64-B13D-03753FB24D1C}"/>
              </a:ext>
            </a:extLst>
          </p:cNvPr>
          <p:cNvSpPr txBox="1"/>
          <p:nvPr/>
        </p:nvSpPr>
        <p:spPr>
          <a:xfrm>
            <a:off x="8234740" y="2448305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FF5E3FD-2DCA-47A5-B2C5-8F46FD8AC89E}"/>
              </a:ext>
            </a:extLst>
          </p:cNvPr>
          <p:cNvSpPr txBox="1"/>
          <p:nvPr/>
        </p:nvSpPr>
        <p:spPr>
          <a:xfrm>
            <a:off x="8223475" y="4002233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86129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78" grpId="0"/>
      <p:bldP spid="85" grpId="0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22183" y="1083932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D14B639-3930-4164-A2C0-97D32CFD07AC}"/>
              </a:ext>
            </a:extLst>
          </p:cNvPr>
          <p:cNvSpPr txBox="1"/>
          <p:nvPr/>
        </p:nvSpPr>
        <p:spPr>
          <a:xfrm>
            <a:off x="2076713" y="3750150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2101270" y="2212912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A51FC3-CF6F-4920-A7B8-F80A35FD9AB0}"/>
              </a:ext>
            </a:extLst>
          </p:cNvPr>
          <p:cNvSpPr txBox="1"/>
          <p:nvPr/>
        </p:nvSpPr>
        <p:spPr>
          <a:xfrm>
            <a:off x="3821127" y="1807814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49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4972487" y="1152734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cxnSpLocks/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cxnSpLocks/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cxnSpLocks/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cxnSpLocks/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cxnSpLocks/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cxnSpLocks/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4EAC7C8-4966-4B8C-9C6C-9C1A8356D1DB}"/>
              </a:ext>
            </a:extLst>
          </p:cNvPr>
          <p:cNvSpPr/>
          <p:nvPr/>
        </p:nvSpPr>
        <p:spPr>
          <a:xfrm>
            <a:off x="373244" y="357995"/>
            <a:ext cx="2860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Complete</a:t>
            </a:r>
            <a:r>
              <a:rPr lang="en-GB" sz="1400" dirty="0"/>
              <a:t> the frequency trees below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F91C1-6842-491D-91EF-EE09BB4C3931}"/>
              </a:ext>
            </a:extLst>
          </p:cNvPr>
          <p:cNvSpPr txBox="1"/>
          <p:nvPr/>
        </p:nvSpPr>
        <p:spPr>
          <a:xfrm>
            <a:off x="5097069" y="2933337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52E74-6C24-4B5D-9B6F-3406C1DB2E99}"/>
              </a:ext>
            </a:extLst>
          </p:cNvPr>
          <p:cNvSpPr txBox="1"/>
          <p:nvPr/>
        </p:nvSpPr>
        <p:spPr>
          <a:xfrm>
            <a:off x="8292768" y="1716686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913DB8-3E28-4867-8D2D-E2289FCB46A9}"/>
              </a:ext>
            </a:extLst>
          </p:cNvPr>
          <p:cNvSpPr txBox="1"/>
          <p:nvPr/>
        </p:nvSpPr>
        <p:spPr>
          <a:xfrm>
            <a:off x="8242702" y="3235468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792241-C063-4EB3-AAC2-EF44457275B1}"/>
              </a:ext>
            </a:extLst>
          </p:cNvPr>
          <p:cNvSpPr txBox="1"/>
          <p:nvPr/>
        </p:nvSpPr>
        <p:spPr>
          <a:xfrm>
            <a:off x="3839728" y="3310473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04F2478-55CD-444E-8D1C-4598400728BF}"/>
              </a:ext>
            </a:extLst>
          </p:cNvPr>
          <p:cNvSpPr txBox="1"/>
          <p:nvPr/>
        </p:nvSpPr>
        <p:spPr>
          <a:xfrm>
            <a:off x="8324041" y="2505229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73B513-FFB1-43AA-8AA2-98C29469DB5F}"/>
              </a:ext>
            </a:extLst>
          </p:cNvPr>
          <p:cNvSpPr txBox="1"/>
          <p:nvPr/>
        </p:nvSpPr>
        <p:spPr>
          <a:xfrm>
            <a:off x="4876188" y="1289025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DB425F-9721-407C-ADF1-32460B01DB66}"/>
              </a:ext>
            </a:extLst>
          </p:cNvPr>
          <p:cNvSpPr txBox="1"/>
          <p:nvPr/>
        </p:nvSpPr>
        <p:spPr>
          <a:xfrm>
            <a:off x="340653" y="1224981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91686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522183" y="1083932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D14B639-3930-4164-A2C0-97D32CFD07AC}"/>
              </a:ext>
            </a:extLst>
          </p:cNvPr>
          <p:cNvSpPr txBox="1"/>
          <p:nvPr/>
        </p:nvSpPr>
        <p:spPr>
          <a:xfrm>
            <a:off x="2076713" y="3750150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2101270" y="2212912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A51FC3-CF6F-4920-A7B8-F80A35FD9AB0}"/>
              </a:ext>
            </a:extLst>
          </p:cNvPr>
          <p:cNvSpPr txBox="1"/>
          <p:nvPr/>
        </p:nvSpPr>
        <p:spPr>
          <a:xfrm>
            <a:off x="3821127" y="1807814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49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4972487" y="1152734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cxnSpLocks/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cxnSpLocks/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cxnSpLocks/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cxnSpLocks/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cxnSpLocks/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cxnSpLocks/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4EAC7C8-4966-4B8C-9C6C-9C1A8356D1DB}"/>
              </a:ext>
            </a:extLst>
          </p:cNvPr>
          <p:cNvSpPr/>
          <p:nvPr/>
        </p:nvSpPr>
        <p:spPr>
          <a:xfrm>
            <a:off x="373244" y="357995"/>
            <a:ext cx="2860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Complete</a:t>
            </a:r>
            <a:r>
              <a:rPr lang="en-GB" sz="1400" dirty="0"/>
              <a:t> the frequency trees below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6579429" y="2112695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F91C1-6842-491D-91EF-EE09BB4C3931}"/>
              </a:ext>
            </a:extLst>
          </p:cNvPr>
          <p:cNvSpPr txBox="1"/>
          <p:nvPr/>
        </p:nvSpPr>
        <p:spPr>
          <a:xfrm>
            <a:off x="5097069" y="2933337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52E74-6C24-4B5D-9B6F-3406C1DB2E99}"/>
              </a:ext>
            </a:extLst>
          </p:cNvPr>
          <p:cNvSpPr txBox="1"/>
          <p:nvPr/>
        </p:nvSpPr>
        <p:spPr>
          <a:xfrm>
            <a:off x="8292768" y="1716686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913DB8-3E28-4867-8D2D-E2289FCB46A9}"/>
              </a:ext>
            </a:extLst>
          </p:cNvPr>
          <p:cNvSpPr txBox="1"/>
          <p:nvPr/>
        </p:nvSpPr>
        <p:spPr>
          <a:xfrm>
            <a:off x="8242702" y="3235468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792241-C063-4EB3-AAC2-EF44457275B1}"/>
              </a:ext>
            </a:extLst>
          </p:cNvPr>
          <p:cNvSpPr txBox="1"/>
          <p:nvPr/>
        </p:nvSpPr>
        <p:spPr>
          <a:xfrm>
            <a:off x="3839728" y="3310473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E0EEB04-F583-4907-BDB1-8B7887E49981}"/>
              </a:ext>
            </a:extLst>
          </p:cNvPr>
          <p:cNvSpPr txBox="1"/>
          <p:nvPr/>
        </p:nvSpPr>
        <p:spPr>
          <a:xfrm>
            <a:off x="6556230" y="3719185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807E751-DEF4-408F-AEFC-CD16F4EBCD04}"/>
              </a:ext>
            </a:extLst>
          </p:cNvPr>
          <p:cNvSpPr txBox="1"/>
          <p:nvPr/>
        </p:nvSpPr>
        <p:spPr>
          <a:xfrm>
            <a:off x="8314492" y="4067267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04F2478-55CD-444E-8D1C-4598400728BF}"/>
              </a:ext>
            </a:extLst>
          </p:cNvPr>
          <p:cNvSpPr txBox="1"/>
          <p:nvPr/>
        </p:nvSpPr>
        <p:spPr>
          <a:xfrm>
            <a:off x="8324041" y="2505229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4B42EE1-EB31-4BC6-B9D6-0E1684AD127A}"/>
              </a:ext>
            </a:extLst>
          </p:cNvPr>
          <p:cNvSpPr txBox="1"/>
          <p:nvPr/>
        </p:nvSpPr>
        <p:spPr>
          <a:xfrm>
            <a:off x="601517" y="3017416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EC5BA23-E2A3-4B64-B13D-03753FB24D1C}"/>
              </a:ext>
            </a:extLst>
          </p:cNvPr>
          <p:cNvSpPr txBox="1"/>
          <p:nvPr/>
        </p:nvSpPr>
        <p:spPr>
          <a:xfrm>
            <a:off x="3832392" y="2572760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FF5E3FD-2DCA-47A5-B2C5-8F46FD8AC89E}"/>
              </a:ext>
            </a:extLst>
          </p:cNvPr>
          <p:cNvSpPr txBox="1"/>
          <p:nvPr/>
        </p:nvSpPr>
        <p:spPr>
          <a:xfrm>
            <a:off x="3821127" y="4126688"/>
            <a:ext cx="632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73B513-FFB1-43AA-8AA2-98C29469DB5F}"/>
              </a:ext>
            </a:extLst>
          </p:cNvPr>
          <p:cNvSpPr txBox="1"/>
          <p:nvPr/>
        </p:nvSpPr>
        <p:spPr>
          <a:xfrm>
            <a:off x="4876188" y="1289025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FDB425F-9721-407C-ADF1-32460B01DB66}"/>
              </a:ext>
            </a:extLst>
          </p:cNvPr>
          <p:cNvSpPr txBox="1"/>
          <p:nvPr/>
        </p:nvSpPr>
        <p:spPr>
          <a:xfrm>
            <a:off x="340653" y="1224981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57056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924531" y="959477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ubtitle 2"/>
              <p:cNvSpPr txBox="1">
                <a:spLocks/>
              </p:cNvSpPr>
              <p:nvPr/>
            </p:nvSpPr>
            <p:spPr>
              <a:xfrm>
                <a:off x="233406" y="4959710"/>
                <a:ext cx="4220759" cy="158353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/>
                  <a:t>Some children went on a school trip.</a:t>
                </a:r>
              </a:p>
              <a:p>
                <a:pPr marL="0" indent="0">
                  <a:buNone/>
                </a:pPr>
                <a:r>
                  <a:rPr lang="en-GB" sz="1600" dirty="0"/>
                  <a:t>They either went to a field or a river.</a:t>
                </a:r>
              </a:p>
              <a:p>
                <a:pPr marL="0" indent="0">
                  <a:buNone/>
                </a:pPr>
                <a:r>
                  <a:rPr lang="en-GB" sz="1600" dirty="0"/>
                  <a:t>There were 20 boys all together.</a:t>
                </a:r>
              </a:p>
              <a:p>
                <a:pPr marL="0" indent="0">
                  <a:buNone/>
                </a:pPr>
                <a:r>
                  <a:rPr lang="en-GB" sz="1600" dirty="0"/>
                  <a:t>There were 30 girls all together</a:t>
                </a:r>
              </a:p>
              <a:p>
                <a:pPr marL="0" indent="0">
                  <a:buNone/>
                </a:pPr>
                <a:r>
                  <a:rPr lang="en-GB" sz="1600" dirty="0"/>
                  <a:t>5 girls went to the field.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 boys went to the field.</a:t>
                </a:r>
              </a:p>
            </p:txBody>
          </p:sp>
        </mc:Choice>
        <mc:Fallback xmlns="">
          <p:sp>
            <p:nvSpPr>
              <p:cNvPr id="4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06" y="4959710"/>
                <a:ext cx="4220759" cy="1583531"/>
              </a:xfrm>
              <a:prstGeom prst="rect">
                <a:avLst/>
              </a:prstGeom>
              <a:blipFill>
                <a:blip r:embed="rId2"/>
                <a:stretch>
                  <a:fillRect l="-577" t="-3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A446D33-48DF-4CFD-9CDC-175AF5F320EB}"/>
              </a:ext>
            </a:extLst>
          </p:cNvPr>
          <p:cNvSpPr txBox="1"/>
          <p:nvPr/>
        </p:nvSpPr>
        <p:spPr>
          <a:xfrm>
            <a:off x="5046440" y="2897672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C4932C2-3904-486E-BB7F-73286182A6DB}"/>
              </a:ext>
            </a:extLst>
          </p:cNvPr>
          <p:cNvGrpSpPr/>
          <p:nvPr/>
        </p:nvGrpSpPr>
        <p:grpSpPr>
          <a:xfrm>
            <a:off x="1678297" y="180379"/>
            <a:ext cx="6062137" cy="5249140"/>
            <a:chOff x="800708" y="426330"/>
            <a:chExt cx="8082850" cy="699885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E7324A7-916D-4B3E-9FA6-476E42AF5F4F}"/>
                </a:ext>
              </a:extLst>
            </p:cNvPr>
            <p:cNvCxnSpPr>
              <a:cxnSpLocks/>
            </p:cNvCxnSpPr>
            <p:nvPr/>
          </p:nvCxnSpPr>
          <p:spPr>
            <a:xfrm>
              <a:off x="4412343" y="856343"/>
              <a:ext cx="74091" cy="6568841"/>
            </a:xfrm>
            <a:prstGeom prst="lin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8F74E89-720D-4693-A832-8A613D66C5FB}"/>
                </a:ext>
              </a:extLst>
            </p:cNvPr>
            <p:cNvSpPr txBox="1"/>
            <p:nvPr/>
          </p:nvSpPr>
          <p:spPr>
            <a:xfrm>
              <a:off x="800708" y="487383"/>
              <a:ext cx="19304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sng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Teacher example</a:t>
              </a:r>
              <a:endParaRPr kumimoji="0" lang="en-GB" sz="135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BDBAAA-4964-4501-9B59-B6E9B2A05C52}"/>
                </a:ext>
              </a:extLst>
            </p:cNvPr>
            <p:cNvSpPr txBox="1"/>
            <p:nvPr/>
          </p:nvSpPr>
          <p:spPr>
            <a:xfrm>
              <a:off x="6953158" y="426330"/>
              <a:ext cx="19304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sng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</a:rPr>
                <a:t>Your turn</a:t>
              </a:r>
              <a:endParaRPr kumimoji="0" lang="en-GB" sz="1350" b="0" i="0" u="sng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D14B639-3930-4164-A2C0-97D32CFD07AC}"/>
              </a:ext>
            </a:extLst>
          </p:cNvPr>
          <p:cNvSpPr txBox="1"/>
          <p:nvPr/>
        </p:nvSpPr>
        <p:spPr>
          <a:xfrm>
            <a:off x="6515429" y="2108649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6476630" y="3663270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A51FC3-CF6F-4920-A7B8-F80A35FD9AB0}"/>
              </a:ext>
            </a:extLst>
          </p:cNvPr>
          <p:cNvSpPr txBox="1"/>
          <p:nvPr/>
        </p:nvSpPr>
        <p:spPr>
          <a:xfrm>
            <a:off x="8170810" y="1660910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9DBB1-18B2-4662-B307-3B0A3E6BC353}"/>
              </a:ext>
            </a:extLst>
          </p:cNvPr>
          <p:cNvSpPr txBox="1"/>
          <p:nvPr/>
        </p:nvSpPr>
        <p:spPr>
          <a:xfrm>
            <a:off x="8223475" y="3244334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295758" y="1028668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89836" y="4946220"/>
                <a:ext cx="4220759" cy="17314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500" dirty="0"/>
                  <a:t>Some children went on a school trip.</a:t>
                </a:r>
              </a:p>
              <a:p>
                <a:pPr marL="0" indent="0">
                  <a:buNone/>
                </a:pPr>
                <a:r>
                  <a:rPr lang="en-GB" sz="1500" dirty="0"/>
                  <a:t>They either went to a field or a river.</a:t>
                </a:r>
              </a:p>
              <a:p>
                <a:pPr marL="0" indent="0">
                  <a:buNone/>
                </a:pPr>
                <a:r>
                  <a:rPr lang="en-GB" sz="1500" dirty="0"/>
                  <a:t>There were 40 boys all together.</a:t>
                </a:r>
              </a:p>
              <a:p>
                <a:pPr marL="0" indent="0">
                  <a:buNone/>
                </a:pPr>
                <a:r>
                  <a:rPr lang="en-GB" sz="1500" dirty="0"/>
                  <a:t>There were 60 girls all together.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5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5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500" dirty="0"/>
                  <a:t> girls and 15 boys went to visit the field.</a:t>
                </a:r>
              </a:p>
            </p:txBody>
          </p:sp>
        </mc:Choice>
        <mc:Fallback xmlns="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836" y="4946220"/>
                <a:ext cx="4220759" cy="1731401"/>
              </a:xfrm>
              <a:prstGeom prst="rect">
                <a:avLst/>
              </a:prstGeom>
              <a:blipFill>
                <a:blip r:embed="rId3"/>
                <a:stretch>
                  <a:fillRect l="-577" t="-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190026" y="592114"/>
            <a:ext cx="4032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4EAC7C8-4966-4B8C-9C6C-9C1A8356D1DB}"/>
              </a:ext>
            </a:extLst>
          </p:cNvPr>
          <p:cNvSpPr/>
          <p:nvPr/>
        </p:nvSpPr>
        <p:spPr>
          <a:xfrm>
            <a:off x="4522902" y="609409"/>
            <a:ext cx="399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6507D-B0F2-4358-B707-B0FA41F6E269}"/>
              </a:ext>
            </a:extLst>
          </p:cNvPr>
          <p:cNvSpPr txBox="1"/>
          <p:nvPr/>
        </p:nvSpPr>
        <p:spPr>
          <a:xfrm>
            <a:off x="1862873" y="3513210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1902700" y="1988629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B1DFC82-7008-40B0-939C-42051B5122D1}"/>
              </a:ext>
            </a:extLst>
          </p:cNvPr>
          <p:cNvSpPr txBox="1"/>
          <p:nvPr/>
        </p:nvSpPr>
        <p:spPr>
          <a:xfrm>
            <a:off x="3631507" y="1535045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1F8BBB-5619-450B-8782-36C6DF3276B7}"/>
              </a:ext>
            </a:extLst>
          </p:cNvPr>
          <p:cNvSpPr txBox="1"/>
          <p:nvPr/>
        </p:nvSpPr>
        <p:spPr>
          <a:xfrm>
            <a:off x="3582558" y="3097625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F91C1-6842-491D-91EF-EE09BB4C3931}"/>
              </a:ext>
            </a:extLst>
          </p:cNvPr>
          <p:cNvSpPr txBox="1"/>
          <p:nvPr/>
        </p:nvSpPr>
        <p:spPr>
          <a:xfrm>
            <a:off x="420340" y="2809271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52E74-6C24-4B5D-9B6F-3406C1DB2E99}"/>
              </a:ext>
            </a:extLst>
          </p:cNvPr>
          <p:cNvSpPr txBox="1"/>
          <p:nvPr/>
        </p:nvSpPr>
        <p:spPr>
          <a:xfrm>
            <a:off x="3532844" y="2390824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913DB8-3E28-4867-8D2D-E2289FCB46A9}"/>
              </a:ext>
            </a:extLst>
          </p:cNvPr>
          <p:cNvSpPr txBox="1"/>
          <p:nvPr/>
        </p:nvSpPr>
        <p:spPr>
          <a:xfrm>
            <a:off x="3594750" y="3910509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0303BD8-276A-4749-BD34-63C35028191D}"/>
              </a:ext>
            </a:extLst>
          </p:cNvPr>
          <p:cNvSpPr txBox="1"/>
          <p:nvPr/>
        </p:nvSpPr>
        <p:spPr>
          <a:xfrm>
            <a:off x="8230886" y="2455255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  <a:r>
              <a:rPr lang="en-GB">
                <a:solidFill>
                  <a:srgbClr val="FF0000"/>
                </a:solidFill>
              </a:rPr>
              <a:t>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792241-C063-4EB3-AAC2-EF44457275B1}"/>
              </a:ext>
            </a:extLst>
          </p:cNvPr>
          <p:cNvSpPr txBox="1"/>
          <p:nvPr/>
        </p:nvSpPr>
        <p:spPr>
          <a:xfrm>
            <a:off x="8223475" y="4002437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86186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9" grpId="0"/>
      <p:bldP spid="50" grpId="0"/>
      <p:bldP spid="51" grpId="0"/>
      <p:bldP spid="52" grpId="0"/>
      <p:bldP spid="77" grpId="0"/>
      <p:bldP spid="5" grpId="0"/>
      <p:bldP spid="78" grpId="0"/>
      <p:bldP spid="6" grpId="0"/>
      <p:bldP spid="79" grpId="0"/>
      <p:bldP spid="80" grpId="0"/>
      <p:bldP spid="81" grpId="0"/>
      <p:bldP spid="7" grpId="0"/>
      <p:bldP spid="82" grpId="0"/>
      <p:bldP spid="83" grpId="0"/>
      <p:bldP spid="8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924531" y="959477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cxnSpLocks/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/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cxnSpLocks/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cxnSpLocks/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cxnSpLocks/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45" name="Subtitle 2"/>
          <p:cNvSpPr txBox="1">
            <a:spLocks/>
          </p:cNvSpPr>
          <p:nvPr/>
        </p:nvSpPr>
        <p:spPr>
          <a:xfrm>
            <a:off x="291486" y="4747993"/>
            <a:ext cx="4220759" cy="1583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Some children went on a school trip.</a:t>
            </a:r>
          </a:p>
          <a:p>
            <a:pPr marL="0" indent="0">
              <a:buNone/>
            </a:pPr>
            <a:r>
              <a:rPr lang="en-GB" sz="1600" dirty="0"/>
              <a:t>They either went to a field or a river.</a:t>
            </a:r>
          </a:p>
          <a:p>
            <a:pPr marL="0" indent="0">
              <a:buNone/>
            </a:pPr>
            <a:r>
              <a:rPr lang="en-GB" sz="1600" dirty="0"/>
              <a:t>There were 40 girls all together</a:t>
            </a:r>
          </a:p>
          <a:p>
            <a:pPr marL="0" indent="0">
              <a:buNone/>
            </a:pPr>
            <a:r>
              <a:rPr lang="en-GB" sz="1600" dirty="0"/>
              <a:t>There were half as many girls as boys.</a:t>
            </a:r>
          </a:p>
          <a:p>
            <a:pPr marL="0" indent="0">
              <a:buNone/>
            </a:pPr>
            <a:r>
              <a:rPr lang="en-GB" sz="1600" dirty="0"/>
              <a:t>One quarter of girls went to the field.</a:t>
            </a:r>
          </a:p>
          <a:p>
            <a:pPr marL="0" indent="0">
              <a:buNone/>
            </a:pPr>
            <a:r>
              <a:rPr lang="en-GB" sz="1600" dirty="0"/>
              <a:t>Three quarter of boys went to the field.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6512958" y="3621125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295758" y="1028668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0951" y="4762969"/>
                <a:ext cx="4220759" cy="17314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/>
                  <a:t>Some children went on a school trip.</a:t>
                </a:r>
              </a:p>
              <a:p>
                <a:pPr marL="0" indent="0">
                  <a:buNone/>
                </a:pPr>
                <a:r>
                  <a:rPr lang="en-GB" sz="1600" dirty="0"/>
                  <a:t>They either went to a field or a river.</a:t>
                </a:r>
              </a:p>
              <a:p>
                <a:pPr marL="0" indent="0">
                  <a:buNone/>
                </a:pPr>
                <a:r>
                  <a:rPr lang="en-GB" sz="1600" dirty="0"/>
                  <a:t>There were 40 boys all together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:r>
                  <a:rPr lang="en-GB" sz="1600" dirty="0">
                    <a:solidFill>
                      <a:prstClr val="black"/>
                    </a:solidFill>
                  </a:rPr>
                  <a:t>There were twice as many girls as boys.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𝑜𝑓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 girls went to the field.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:endParaRPr lang="en-GB" sz="800" dirty="0">
                  <a:solidFill>
                    <a:prstClr val="black"/>
                  </a:solidFill>
                </a:endParaRP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boys went to the field</a:t>
                </a:r>
                <a:endParaRPr lang="en-GB" sz="1600" dirty="0"/>
              </a:p>
            </p:txBody>
          </p:sp>
        </mc:Choice>
        <mc:Fallback xmlns="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51" y="4762969"/>
                <a:ext cx="4220759" cy="1731401"/>
              </a:xfrm>
              <a:prstGeom prst="rect">
                <a:avLst/>
              </a:prstGeom>
              <a:blipFill>
                <a:blip r:embed="rId2"/>
                <a:stretch>
                  <a:fillRect l="-722" t="-1056" b="-15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295758" y="248630"/>
            <a:ext cx="4032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1895302" y="1987983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A951E82-0E96-4E07-B438-78464384A198}"/>
              </a:ext>
            </a:extLst>
          </p:cNvPr>
          <p:cNvSpPr txBox="1"/>
          <p:nvPr/>
        </p:nvSpPr>
        <p:spPr>
          <a:xfrm>
            <a:off x="295758" y="720833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0F822C4-9CD2-434D-B916-A826FCF79925}"/>
              </a:ext>
            </a:extLst>
          </p:cNvPr>
          <p:cNvSpPr txBox="1"/>
          <p:nvPr/>
        </p:nvSpPr>
        <p:spPr>
          <a:xfrm>
            <a:off x="4924531" y="720833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94299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4924531" y="959477"/>
            <a:ext cx="4213712" cy="3506637"/>
            <a:chOff x="251520" y="335161"/>
            <a:chExt cx="8653604" cy="6181055"/>
          </a:xfrm>
        </p:grpSpPr>
        <p:sp>
          <p:nvSpPr>
            <p:cNvPr id="23" name="Oval 22"/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27" name="Straight Connector 26"/>
            <p:cNvCxnSpPr>
              <a:stCxn id="23" idx="2"/>
              <a:endCxn id="31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4" idx="2"/>
              <a:endCxn id="31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5" idx="2"/>
              <a:endCxn id="32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6" idx="2"/>
              <a:endCxn id="32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33" name="Straight Connector 32"/>
            <p:cNvCxnSpPr>
              <a:stCxn id="31" idx="2"/>
              <a:endCxn id="35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2" idx="2"/>
              <a:endCxn id="35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23828" y="1215946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0004" y="335161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45" name="Subtitle 2"/>
          <p:cNvSpPr txBox="1">
            <a:spLocks/>
          </p:cNvSpPr>
          <p:nvPr/>
        </p:nvSpPr>
        <p:spPr>
          <a:xfrm>
            <a:off x="291486" y="4747993"/>
            <a:ext cx="4220759" cy="15835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Some children went on a school trip.</a:t>
            </a:r>
          </a:p>
          <a:p>
            <a:pPr marL="0" indent="0">
              <a:buNone/>
            </a:pPr>
            <a:r>
              <a:rPr lang="en-GB" sz="1600" dirty="0"/>
              <a:t>They either went to a field or a river.</a:t>
            </a:r>
          </a:p>
          <a:p>
            <a:pPr marL="0" indent="0">
              <a:buNone/>
            </a:pPr>
            <a:r>
              <a:rPr lang="en-GB" sz="1600" dirty="0"/>
              <a:t>There were 40 girls all together</a:t>
            </a:r>
          </a:p>
          <a:p>
            <a:pPr marL="0" indent="0">
              <a:buNone/>
            </a:pPr>
            <a:r>
              <a:rPr lang="en-GB" sz="1600" dirty="0"/>
              <a:t>There were half as many girls as boys.</a:t>
            </a:r>
          </a:p>
          <a:p>
            <a:pPr marL="0" indent="0">
              <a:buNone/>
            </a:pPr>
            <a:r>
              <a:rPr lang="en-GB" sz="1600" dirty="0"/>
              <a:t>One quarter of girls went to the field.</a:t>
            </a:r>
          </a:p>
          <a:p>
            <a:pPr marL="0" indent="0">
              <a:buNone/>
            </a:pPr>
            <a:r>
              <a:rPr lang="en-GB" sz="1600" dirty="0"/>
              <a:t>Three quarter of boys went to the field.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446D33-48DF-4CFD-9CDC-175AF5F320EB}"/>
              </a:ext>
            </a:extLst>
          </p:cNvPr>
          <p:cNvSpPr txBox="1"/>
          <p:nvPr/>
        </p:nvSpPr>
        <p:spPr>
          <a:xfrm>
            <a:off x="5008028" y="2906537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14B639-3930-4164-A2C0-97D32CFD07AC}"/>
              </a:ext>
            </a:extLst>
          </p:cNvPr>
          <p:cNvSpPr txBox="1"/>
          <p:nvPr/>
        </p:nvSpPr>
        <p:spPr>
          <a:xfrm>
            <a:off x="6515429" y="2108649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D89CB3-30B7-4E36-85C0-161B22ACFBDD}"/>
              </a:ext>
            </a:extLst>
          </p:cNvPr>
          <p:cNvSpPr txBox="1"/>
          <p:nvPr/>
        </p:nvSpPr>
        <p:spPr>
          <a:xfrm>
            <a:off x="6512958" y="3621125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EA51FC3-CF6F-4920-A7B8-F80A35FD9AB0}"/>
              </a:ext>
            </a:extLst>
          </p:cNvPr>
          <p:cNvSpPr txBox="1"/>
          <p:nvPr/>
        </p:nvSpPr>
        <p:spPr>
          <a:xfrm>
            <a:off x="8170810" y="1660910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819DBB1-18B2-4662-B307-3B0A3E6BC353}"/>
              </a:ext>
            </a:extLst>
          </p:cNvPr>
          <p:cNvSpPr txBox="1"/>
          <p:nvPr/>
        </p:nvSpPr>
        <p:spPr>
          <a:xfrm>
            <a:off x="8223475" y="3244334"/>
            <a:ext cx="4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295758" y="1028668"/>
            <a:ext cx="4216487" cy="3349045"/>
            <a:chOff x="251520" y="612944"/>
            <a:chExt cx="8659303" cy="5903272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732240" y="141277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732240" y="278092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732240" y="413995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732240" y="550810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716016" y="1916832"/>
              <a:ext cx="2016224" cy="79208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716016" y="2708920"/>
              <a:ext cx="2016224" cy="57606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8" y="4644008"/>
              <a:ext cx="2088232" cy="72920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8" y="5373216"/>
              <a:ext cx="2088232" cy="6389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275856" y="220486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8" y="4869160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2708920"/>
              <a:ext cx="1584176" cy="136815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2"/>
              <a:ext cx="1512168" cy="129614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183159" y="1497245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5703" y="612944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479771" y="140431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469983" y="3176733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458245" y="4117426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480484" y="5805265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781245" y="2365427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80951" y="4762969"/>
                <a:ext cx="4220759" cy="17314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/>
                  <a:t>Some children went on a school trip.</a:t>
                </a:r>
              </a:p>
              <a:p>
                <a:pPr marL="0" indent="0">
                  <a:buNone/>
                </a:pPr>
                <a:r>
                  <a:rPr lang="en-GB" sz="1600" dirty="0"/>
                  <a:t>They either went to a field or a river.</a:t>
                </a:r>
              </a:p>
              <a:p>
                <a:pPr marL="0" indent="0">
                  <a:buNone/>
                </a:pPr>
                <a:r>
                  <a:rPr lang="en-GB" sz="1600" dirty="0"/>
                  <a:t>There were 40 boys all together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:r>
                  <a:rPr lang="en-GB" sz="1600" dirty="0">
                    <a:solidFill>
                      <a:prstClr val="black"/>
                    </a:solidFill>
                  </a:rPr>
                  <a:t>There were twice as many girls as boys.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𝑜𝑓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 girls went to the field.</a:t>
                </a: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:endParaRPr lang="en-GB" sz="800" dirty="0">
                  <a:solidFill>
                    <a:prstClr val="black"/>
                  </a:solidFill>
                </a:endParaRPr>
              </a:p>
              <a:p>
                <a:pPr marL="0" lvl="0" indent="0" defTabSz="45720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1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boys went to the field</a:t>
                </a:r>
                <a:endParaRPr lang="en-GB" sz="1600" dirty="0"/>
              </a:p>
            </p:txBody>
          </p:sp>
        </mc:Choice>
        <mc:Fallback xmlns="">
          <p:sp>
            <p:nvSpPr>
              <p:cNvPr id="77" name="Subtitle 2">
                <a:extLst>
                  <a:ext uri="{FF2B5EF4-FFF2-40B4-BE49-F238E27FC236}">
                    <a16:creationId xmlns:a16="http://schemas.microsoft.com/office/drawing/2014/main" id="{9A7C1A49-A816-4B1B-A033-FCDCD9413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51" y="4762969"/>
                <a:ext cx="4220759" cy="1731401"/>
              </a:xfrm>
              <a:prstGeom prst="rect">
                <a:avLst/>
              </a:prstGeom>
              <a:blipFill>
                <a:blip r:embed="rId2"/>
                <a:stretch>
                  <a:fillRect l="-722" t="-1056" b="-15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295758" y="248630"/>
            <a:ext cx="4032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6507D-B0F2-4358-B707-B0FA41F6E269}"/>
              </a:ext>
            </a:extLst>
          </p:cNvPr>
          <p:cNvSpPr txBox="1"/>
          <p:nvPr/>
        </p:nvSpPr>
        <p:spPr>
          <a:xfrm>
            <a:off x="1862873" y="3513210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1895302" y="1987983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B1DFC82-7008-40B0-939C-42051B5122D1}"/>
              </a:ext>
            </a:extLst>
          </p:cNvPr>
          <p:cNvSpPr txBox="1"/>
          <p:nvPr/>
        </p:nvSpPr>
        <p:spPr>
          <a:xfrm>
            <a:off x="3562342" y="1559713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1F8BBB-5619-450B-8782-36C6DF3276B7}"/>
              </a:ext>
            </a:extLst>
          </p:cNvPr>
          <p:cNvSpPr txBox="1"/>
          <p:nvPr/>
        </p:nvSpPr>
        <p:spPr>
          <a:xfrm>
            <a:off x="3582558" y="3097625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F91C1-6842-491D-91EF-EE09BB4C3931}"/>
              </a:ext>
            </a:extLst>
          </p:cNvPr>
          <p:cNvSpPr txBox="1"/>
          <p:nvPr/>
        </p:nvSpPr>
        <p:spPr>
          <a:xfrm>
            <a:off x="420340" y="2809271"/>
            <a:ext cx="58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120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0652E74-6C24-4B5D-9B6F-3406C1DB2E99}"/>
              </a:ext>
            </a:extLst>
          </p:cNvPr>
          <p:cNvSpPr txBox="1"/>
          <p:nvPr/>
        </p:nvSpPr>
        <p:spPr>
          <a:xfrm>
            <a:off x="3582558" y="2379022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913DB8-3E28-4867-8D2D-E2289FCB46A9}"/>
              </a:ext>
            </a:extLst>
          </p:cNvPr>
          <p:cNvSpPr txBox="1"/>
          <p:nvPr/>
        </p:nvSpPr>
        <p:spPr>
          <a:xfrm>
            <a:off x="3594750" y="3910509"/>
            <a:ext cx="487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0303BD8-276A-4749-BD34-63C35028191D}"/>
              </a:ext>
            </a:extLst>
          </p:cNvPr>
          <p:cNvSpPr txBox="1"/>
          <p:nvPr/>
        </p:nvSpPr>
        <p:spPr>
          <a:xfrm>
            <a:off x="8230886" y="2455255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B792241-C063-4EB3-AAC2-EF44457275B1}"/>
              </a:ext>
            </a:extLst>
          </p:cNvPr>
          <p:cNvSpPr txBox="1"/>
          <p:nvPr/>
        </p:nvSpPr>
        <p:spPr>
          <a:xfrm>
            <a:off x="8223475" y="4002437"/>
            <a:ext cx="65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A951E82-0E96-4E07-B438-78464384A198}"/>
              </a:ext>
            </a:extLst>
          </p:cNvPr>
          <p:cNvSpPr txBox="1"/>
          <p:nvPr/>
        </p:nvSpPr>
        <p:spPr>
          <a:xfrm>
            <a:off x="295758" y="720833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1.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0F822C4-9CD2-434D-B916-A826FCF79925}"/>
              </a:ext>
            </a:extLst>
          </p:cNvPr>
          <p:cNvSpPr txBox="1"/>
          <p:nvPr/>
        </p:nvSpPr>
        <p:spPr>
          <a:xfrm>
            <a:off x="4924531" y="720833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93943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ubtitle 2"/>
              <p:cNvSpPr txBox="1">
                <a:spLocks/>
              </p:cNvSpPr>
              <p:nvPr/>
            </p:nvSpPr>
            <p:spPr>
              <a:xfrm>
                <a:off x="667004" y="689685"/>
                <a:ext cx="4220759" cy="26397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/>
                  <a:t>240 children went on a school trip.</a:t>
                </a:r>
              </a:p>
              <a:p>
                <a:pPr marL="0" indent="0">
                  <a:buNone/>
                </a:pPr>
                <a:r>
                  <a:rPr lang="en-GB" sz="1600" dirty="0"/>
                  <a:t>They either went to a field or a river or coast.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of the pupils were girls </a:t>
                </a:r>
              </a:p>
              <a:p>
                <a:r>
                  <a:rPr lang="en-GB" sz="1600" dirty="0"/>
                  <a:t>One quarter of girls went to the field</a:t>
                </a:r>
              </a:p>
              <a:p>
                <a:r>
                  <a:rPr lang="en-GB" sz="1600" dirty="0"/>
                  <a:t>Equal number of girls went to the river and coast.</a:t>
                </a:r>
              </a:p>
              <a:p>
                <a:r>
                  <a:rPr lang="en-GB" sz="1600" dirty="0"/>
                  <a:t>20 boys went to the field</a:t>
                </a:r>
              </a:p>
              <a:p>
                <a:r>
                  <a:rPr lang="en-GB" sz="1600" dirty="0"/>
                  <a:t>Twice as many boys went coast than river.</a:t>
                </a:r>
              </a:p>
            </p:txBody>
          </p:sp>
        </mc:Choice>
        <mc:Fallback xmlns="">
          <p:sp>
            <p:nvSpPr>
              <p:cNvPr id="4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04" y="689685"/>
                <a:ext cx="4220759" cy="2639752"/>
              </a:xfrm>
              <a:prstGeom prst="rect">
                <a:avLst/>
              </a:prstGeom>
              <a:blipFill>
                <a:blip r:embed="rId2"/>
                <a:stretch>
                  <a:fillRect l="-722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3989145" y="1314606"/>
            <a:ext cx="4213712" cy="3936496"/>
            <a:chOff x="251520" y="-659072"/>
            <a:chExt cx="8653604" cy="6938757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878611" y="-232049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930004" y="232006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928879" y="4047605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952112" y="5271573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493764" y="272007"/>
              <a:ext cx="2384847" cy="118187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493764" y="1453878"/>
              <a:ext cx="2436240" cy="13702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9" y="4551661"/>
              <a:ext cx="2284870" cy="12190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9" y="5770750"/>
              <a:ext cx="2308103" cy="487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053604" y="94982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9" y="526669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1453878"/>
              <a:ext cx="1361925" cy="262319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3"/>
              <a:ext cx="1512170" cy="169367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084013" y="180507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0004" y="-659072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581855" y="-1759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649629" y="86756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551621" y="430869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581855" y="516910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670350" y="233550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295758" y="248630"/>
            <a:ext cx="4032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A951E82-0E96-4E07-B438-78464384A198}"/>
              </a:ext>
            </a:extLst>
          </p:cNvPr>
          <p:cNvSpPr txBox="1"/>
          <p:nvPr/>
        </p:nvSpPr>
        <p:spPr>
          <a:xfrm>
            <a:off x="223936" y="664784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8AC6C56-5837-435A-AACF-3E6B36BF69A9}"/>
              </a:ext>
            </a:extLst>
          </p:cNvPr>
          <p:cNvSpPr/>
          <p:nvPr/>
        </p:nvSpPr>
        <p:spPr>
          <a:xfrm>
            <a:off x="7229565" y="2232768"/>
            <a:ext cx="701259" cy="5719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26FB71D-B1D0-4F06-90D1-1F17E65F1CA7}"/>
              </a:ext>
            </a:extLst>
          </p:cNvPr>
          <p:cNvCxnSpPr>
            <a:cxnSpLocks/>
            <a:stCxn id="78" idx="2"/>
            <a:endCxn id="64" idx="6"/>
          </p:cNvCxnSpPr>
          <p:nvPr/>
        </p:nvCxnSpPr>
        <p:spPr>
          <a:xfrm flipH="1" flipV="1">
            <a:off x="6054827" y="2513325"/>
            <a:ext cx="1174738" cy="54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4EEA6CE-1559-4170-83DA-A9303AEA8C5A}"/>
              </a:ext>
            </a:extLst>
          </p:cNvPr>
          <p:cNvSpPr/>
          <p:nvPr/>
        </p:nvSpPr>
        <p:spPr>
          <a:xfrm>
            <a:off x="7236500" y="5402206"/>
            <a:ext cx="701259" cy="5719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E85223E-2F67-4E75-B868-7D96FF6965CA}"/>
              </a:ext>
            </a:extLst>
          </p:cNvPr>
          <p:cNvCxnSpPr>
            <a:cxnSpLocks/>
            <a:stCxn id="90" idx="2"/>
            <a:endCxn id="65" idx="6"/>
          </p:cNvCxnSpPr>
          <p:nvPr/>
        </p:nvCxnSpPr>
        <p:spPr>
          <a:xfrm flipH="1" flipV="1">
            <a:off x="6127986" y="4962373"/>
            <a:ext cx="1108514" cy="7257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8F104E-AEA8-4CAC-9033-FEDCCDED232E}"/>
              </a:ext>
            </a:extLst>
          </p:cNvPr>
          <p:cNvSpPr txBox="1"/>
          <p:nvPr/>
        </p:nvSpPr>
        <p:spPr>
          <a:xfrm>
            <a:off x="6649164" y="2703594"/>
            <a:ext cx="60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Coast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1FF0F50-6BE3-4D28-85F2-3883A411E953}"/>
              </a:ext>
            </a:extLst>
          </p:cNvPr>
          <p:cNvSpPr txBox="1"/>
          <p:nvPr/>
        </p:nvSpPr>
        <p:spPr>
          <a:xfrm>
            <a:off x="6569410" y="5058864"/>
            <a:ext cx="60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Coast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4D2252-D4A8-44F4-A2D6-172AD14896D9}"/>
              </a:ext>
            </a:extLst>
          </p:cNvPr>
          <p:cNvSpPr txBox="1"/>
          <p:nvPr/>
        </p:nvSpPr>
        <p:spPr>
          <a:xfrm>
            <a:off x="4057841" y="3816849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240</a:t>
            </a:r>
          </a:p>
        </p:txBody>
      </p:sp>
    </p:spTree>
    <p:extLst>
      <p:ext uri="{BB962C8B-B14F-4D97-AF65-F5344CB8AC3E}">
        <p14:creationId xmlns:p14="http://schemas.microsoft.com/office/powerpoint/2010/main" val="186166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" name="Subtitle 2"/>
              <p:cNvSpPr txBox="1">
                <a:spLocks/>
              </p:cNvSpPr>
              <p:nvPr/>
            </p:nvSpPr>
            <p:spPr>
              <a:xfrm>
                <a:off x="667004" y="689685"/>
                <a:ext cx="4220759" cy="26397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GB" sz="1600" dirty="0"/>
                  <a:t>240 children went on a school trip.</a:t>
                </a:r>
              </a:p>
              <a:p>
                <a:pPr marL="0" indent="0">
                  <a:buNone/>
                </a:pPr>
                <a:r>
                  <a:rPr lang="en-GB" sz="1600" dirty="0"/>
                  <a:t>They either went to a field or a river or coast.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/>
                  <a:t> of the pupils were girls </a:t>
                </a:r>
              </a:p>
              <a:p>
                <a:r>
                  <a:rPr lang="en-GB" sz="1600" dirty="0"/>
                  <a:t>One quarter of girls went to the field</a:t>
                </a:r>
              </a:p>
              <a:p>
                <a:r>
                  <a:rPr lang="en-GB" sz="1600" dirty="0"/>
                  <a:t>Equal number of girls went to the river and coast.</a:t>
                </a:r>
              </a:p>
              <a:p>
                <a:r>
                  <a:rPr lang="en-GB" sz="1600" dirty="0"/>
                  <a:t>20 boys went to the field</a:t>
                </a:r>
              </a:p>
              <a:p>
                <a:r>
                  <a:rPr lang="en-GB" sz="1600" dirty="0"/>
                  <a:t>Twice as many boys went coast than river.</a:t>
                </a:r>
              </a:p>
            </p:txBody>
          </p:sp>
        </mc:Choice>
        <mc:Fallback xmlns="">
          <p:sp>
            <p:nvSpPr>
              <p:cNvPr id="45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04" y="689685"/>
                <a:ext cx="4220759" cy="2639752"/>
              </a:xfrm>
              <a:prstGeom prst="rect">
                <a:avLst/>
              </a:prstGeom>
              <a:blipFill>
                <a:blip r:embed="rId2"/>
                <a:stretch>
                  <a:fillRect l="-722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C36B383B-B919-4F14-BE8E-DC63A7016336}"/>
              </a:ext>
            </a:extLst>
          </p:cNvPr>
          <p:cNvGrpSpPr/>
          <p:nvPr/>
        </p:nvGrpSpPr>
        <p:grpSpPr>
          <a:xfrm>
            <a:off x="3989145" y="1314606"/>
            <a:ext cx="4213712" cy="3936496"/>
            <a:chOff x="251520" y="-659072"/>
            <a:chExt cx="8653604" cy="6938757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05C22-1699-410C-8144-BCC460EB0895}"/>
                </a:ext>
              </a:extLst>
            </p:cNvPr>
            <p:cNvSpPr/>
            <p:nvPr/>
          </p:nvSpPr>
          <p:spPr>
            <a:xfrm>
              <a:off x="6878611" y="-232049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694E8DD-7435-464D-AB40-BD7598B957A7}"/>
                </a:ext>
              </a:extLst>
            </p:cNvPr>
            <p:cNvSpPr/>
            <p:nvPr/>
          </p:nvSpPr>
          <p:spPr>
            <a:xfrm>
              <a:off x="6930004" y="2320068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12B7FA0-E6CF-455A-8BED-3BF96F33A722}"/>
                </a:ext>
              </a:extLst>
            </p:cNvPr>
            <p:cNvSpPr/>
            <p:nvPr/>
          </p:nvSpPr>
          <p:spPr>
            <a:xfrm>
              <a:off x="6928879" y="4047605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3BDF373-E557-480D-B8EE-B1104722259A}"/>
                </a:ext>
              </a:extLst>
            </p:cNvPr>
            <p:cNvSpPr/>
            <p:nvPr/>
          </p:nvSpPr>
          <p:spPr>
            <a:xfrm>
              <a:off x="6952112" y="5271573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9151074-91E8-4216-B8D4-65F43E9B7324}"/>
                </a:ext>
              </a:extLst>
            </p:cNvPr>
            <p:cNvCxnSpPr>
              <a:stCxn id="56" idx="2"/>
              <a:endCxn id="64" idx="6"/>
            </p:cNvCxnSpPr>
            <p:nvPr/>
          </p:nvCxnSpPr>
          <p:spPr>
            <a:xfrm flipH="1">
              <a:off x="4493764" y="272007"/>
              <a:ext cx="2384847" cy="118187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FB3C306-4018-4084-A2C9-2A83C007535B}"/>
                </a:ext>
              </a:extLst>
            </p:cNvPr>
            <p:cNvCxnSpPr>
              <a:stCxn id="57" idx="2"/>
              <a:endCxn id="64" idx="6"/>
            </p:cNvCxnSpPr>
            <p:nvPr/>
          </p:nvCxnSpPr>
          <p:spPr>
            <a:xfrm flipH="1" flipV="1">
              <a:off x="4493764" y="1453878"/>
              <a:ext cx="2436240" cy="137024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D0706F6-A312-41C2-84F5-8D2C81AA1F1A}"/>
                </a:ext>
              </a:extLst>
            </p:cNvPr>
            <p:cNvCxnSpPr>
              <a:stCxn id="58" idx="2"/>
              <a:endCxn id="65" idx="6"/>
            </p:cNvCxnSpPr>
            <p:nvPr/>
          </p:nvCxnSpPr>
          <p:spPr>
            <a:xfrm flipH="1">
              <a:off x="4644009" y="4551661"/>
              <a:ext cx="2284870" cy="121909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8614D61-0FEA-4F4C-99B5-D8706F8EE775}"/>
                </a:ext>
              </a:extLst>
            </p:cNvPr>
            <p:cNvCxnSpPr>
              <a:stCxn id="59" idx="2"/>
              <a:endCxn id="65" idx="6"/>
            </p:cNvCxnSpPr>
            <p:nvPr/>
          </p:nvCxnSpPr>
          <p:spPr>
            <a:xfrm flipH="1" flipV="1">
              <a:off x="4644009" y="5770750"/>
              <a:ext cx="2308103" cy="487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1C57665-F989-4832-9BE5-4713E920FE20}"/>
                </a:ext>
              </a:extLst>
            </p:cNvPr>
            <p:cNvSpPr/>
            <p:nvPr/>
          </p:nvSpPr>
          <p:spPr>
            <a:xfrm>
              <a:off x="3053604" y="949822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C4875C6-6038-4E91-83DB-301482727FA4}"/>
                </a:ext>
              </a:extLst>
            </p:cNvPr>
            <p:cNvSpPr/>
            <p:nvPr/>
          </p:nvSpPr>
          <p:spPr>
            <a:xfrm>
              <a:off x="3203849" y="5266694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26AD7A5-4F08-4876-A857-5E1ECEACA098}"/>
                </a:ext>
              </a:extLst>
            </p:cNvPr>
            <p:cNvCxnSpPr>
              <a:stCxn id="64" idx="2"/>
              <a:endCxn id="68" idx="6"/>
            </p:cNvCxnSpPr>
            <p:nvPr/>
          </p:nvCxnSpPr>
          <p:spPr>
            <a:xfrm flipH="1">
              <a:off x="1691680" y="1453878"/>
              <a:ext cx="1361925" cy="262319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ECD9EA4-0D17-448A-8B37-9786D9E4DC51}"/>
                </a:ext>
              </a:extLst>
            </p:cNvPr>
            <p:cNvCxnSpPr>
              <a:stCxn id="65" idx="2"/>
              <a:endCxn id="68" idx="6"/>
            </p:cNvCxnSpPr>
            <p:nvPr/>
          </p:nvCxnSpPr>
          <p:spPr>
            <a:xfrm flipH="1" flipV="1">
              <a:off x="1691680" y="4077073"/>
              <a:ext cx="1512170" cy="169367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0BA332-58F4-4A48-8296-AE5266CD4F36}"/>
                </a:ext>
              </a:extLst>
            </p:cNvPr>
            <p:cNvSpPr/>
            <p:nvPr/>
          </p:nvSpPr>
          <p:spPr>
            <a:xfrm>
              <a:off x="251520" y="3573016"/>
              <a:ext cx="1440160" cy="1008112"/>
            </a:xfrm>
            <a:prstGeom prst="ellipse">
              <a:avLst/>
            </a:prstGeom>
            <a:solidFill>
              <a:srgbClr val="FFFFCC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DF3AB38-A11B-41F9-9D00-76511E9F719E}"/>
                </a:ext>
              </a:extLst>
            </p:cNvPr>
            <p:cNvSpPr txBox="1"/>
            <p:nvPr/>
          </p:nvSpPr>
          <p:spPr>
            <a:xfrm>
              <a:off x="3084013" y="180507"/>
              <a:ext cx="1944216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Gender</a:t>
              </a:r>
              <a:endParaRPr lang="en-GB" sz="12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E2C388D-2E15-43B6-B1AE-3FE4A23D46AE}"/>
                </a:ext>
              </a:extLst>
            </p:cNvPr>
            <p:cNvSpPr txBox="1"/>
            <p:nvPr/>
          </p:nvSpPr>
          <p:spPr>
            <a:xfrm>
              <a:off x="6930004" y="-659072"/>
              <a:ext cx="1975120" cy="542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Visit</a:t>
              </a:r>
              <a:endParaRPr lang="en-GB" sz="1200" b="1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F93C5F0-12A5-49DA-B96C-C5C4A024C3CA}"/>
                </a:ext>
              </a:extLst>
            </p:cNvPr>
            <p:cNvSpPr txBox="1"/>
            <p:nvPr/>
          </p:nvSpPr>
          <p:spPr>
            <a:xfrm>
              <a:off x="5581855" y="-1759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8CBC18E-9816-48CB-A41B-6AB1E66C2CC1}"/>
                </a:ext>
              </a:extLst>
            </p:cNvPr>
            <p:cNvSpPr txBox="1"/>
            <p:nvPr/>
          </p:nvSpPr>
          <p:spPr>
            <a:xfrm>
              <a:off x="5649629" y="86756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551A318-BBB5-4ED4-8E4F-6560CDC2AE78}"/>
                </a:ext>
              </a:extLst>
            </p:cNvPr>
            <p:cNvSpPr txBox="1"/>
            <p:nvPr/>
          </p:nvSpPr>
          <p:spPr>
            <a:xfrm>
              <a:off x="5551621" y="430869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Field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13D85D3-C4AB-4F54-BD53-5D2F53C731EA}"/>
                </a:ext>
              </a:extLst>
            </p:cNvPr>
            <p:cNvSpPr txBox="1"/>
            <p:nvPr/>
          </p:nvSpPr>
          <p:spPr>
            <a:xfrm>
              <a:off x="5581855" y="5169104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River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4FA82C1-B7AD-4172-96E0-08A6B8E8042A}"/>
                </a:ext>
              </a:extLst>
            </p:cNvPr>
            <p:cNvSpPr txBox="1"/>
            <p:nvPr/>
          </p:nvSpPr>
          <p:spPr>
            <a:xfrm>
              <a:off x="1670350" y="2335500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Girl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CDAE313-D490-481D-B5A7-8306DC5C474B}"/>
                </a:ext>
              </a:extLst>
            </p:cNvPr>
            <p:cNvSpPr txBox="1"/>
            <p:nvPr/>
          </p:nvSpPr>
          <p:spPr>
            <a:xfrm>
              <a:off x="1792174" y="4830251"/>
              <a:ext cx="1251755" cy="488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Boy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9EBF0979-4E52-41CD-A9F5-A182FD58CFCD}"/>
              </a:ext>
            </a:extLst>
          </p:cNvPr>
          <p:cNvSpPr/>
          <p:nvPr/>
        </p:nvSpPr>
        <p:spPr>
          <a:xfrm>
            <a:off x="295758" y="248630"/>
            <a:ext cx="4032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Use the information to complete the frequency trees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6507D-B0F2-4358-B707-B0FA41F6E269}"/>
              </a:ext>
            </a:extLst>
          </p:cNvPr>
          <p:cNvSpPr txBox="1"/>
          <p:nvPr/>
        </p:nvSpPr>
        <p:spPr>
          <a:xfrm>
            <a:off x="5551800" y="4793704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271C9A8-1DC7-4C14-BB36-8D8C0E9BFF92}"/>
              </a:ext>
            </a:extLst>
          </p:cNvPr>
          <p:cNvSpPr txBox="1"/>
          <p:nvPr/>
        </p:nvSpPr>
        <p:spPr>
          <a:xfrm>
            <a:off x="5415679" y="2315011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B1DFC82-7008-40B0-939C-42051B5122D1}"/>
              </a:ext>
            </a:extLst>
          </p:cNvPr>
          <p:cNvSpPr txBox="1"/>
          <p:nvPr/>
        </p:nvSpPr>
        <p:spPr>
          <a:xfrm>
            <a:off x="7373124" y="1639461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C1F8BBB-5619-450B-8782-36C6DF3276B7}"/>
              </a:ext>
            </a:extLst>
          </p:cNvPr>
          <p:cNvSpPr txBox="1"/>
          <p:nvPr/>
        </p:nvSpPr>
        <p:spPr>
          <a:xfrm>
            <a:off x="7386931" y="4032610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A951E82-0E96-4E07-B438-78464384A198}"/>
              </a:ext>
            </a:extLst>
          </p:cNvPr>
          <p:cNvSpPr txBox="1"/>
          <p:nvPr/>
        </p:nvSpPr>
        <p:spPr>
          <a:xfrm>
            <a:off x="223936" y="664784"/>
            <a:ext cx="36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3.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8AC6C56-5837-435A-AACF-3E6B36BF69A9}"/>
              </a:ext>
            </a:extLst>
          </p:cNvPr>
          <p:cNvSpPr/>
          <p:nvPr/>
        </p:nvSpPr>
        <p:spPr>
          <a:xfrm>
            <a:off x="7229565" y="2232768"/>
            <a:ext cx="701259" cy="5719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26FB71D-B1D0-4F06-90D1-1F17E65F1CA7}"/>
              </a:ext>
            </a:extLst>
          </p:cNvPr>
          <p:cNvCxnSpPr>
            <a:cxnSpLocks/>
            <a:stCxn id="78" idx="2"/>
            <a:endCxn id="64" idx="6"/>
          </p:cNvCxnSpPr>
          <p:nvPr/>
        </p:nvCxnSpPr>
        <p:spPr>
          <a:xfrm flipH="1" flipV="1">
            <a:off x="6054827" y="2513325"/>
            <a:ext cx="1174738" cy="54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4EEA6CE-1559-4170-83DA-A9303AEA8C5A}"/>
              </a:ext>
            </a:extLst>
          </p:cNvPr>
          <p:cNvSpPr/>
          <p:nvPr/>
        </p:nvSpPr>
        <p:spPr>
          <a:xfrm>
            <a:off x="7236500" y="5402206"/>
            <a:ext cx="701259" cy="57192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E85223E-2F67-4E75-B868-7D96FF6965CA}"/>
              </a:ext>
            </a:extLst>
          </p:cNvPr>
          <p:cNvCxnSpPr>
            <a:cxnSpLocks/>
            <a:stCxn id="90" idx="2"/>
            <a:endCxn id="65" idx="6"/>
          </p:cNvCxnSpPr>
          <p:nvPr/>
        </p:nvCxnSpPr>
        <p:spPr>
          <a:xfrm flipH="1" flipV="1">
            <a:off x="6127986" y="4962373"/>
            <a:ext cx="1108514" cy="7257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8F104E-AEA8-4CAC-9033-FEDCCDED232E}"/>
              </a:ext>
            </a:extLst>
          </p:cNvPr>
          <p:cNvSpPr txBox="1"/>
          <p:nvPr/>
        </p:nvSpPr>
        <p:spPr>
          <a:xfrm>
            <a:off x="6649164" y="2703594"/>
            <a:ext cx="60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Coast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1FF0F50-6BE3-4D28-85F2-3883A411E953}"/>
              </a:ext>
            </a:extLst>
          </p:cNvPr>
          <p:cNvSpPr txBox="1"/>
          <p:nvPr/>
        </p:nvSpPr>
        <p:spPr>
          <a:xfrm>
            <a:off x="6569410" y="5058864"/>
            <a:ext cx="609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Coast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4D2252-D4A8-44F4-A2D6-172AD14896D9}"/>
              </a:ext>
            </a:extLst>
          </p:cNvPr>
          <p:cNvSpPr txBox="1"/>
          <p:nvPr/>
        </p:nvSpPr>
        <p:spPr>
          <a:xfrm>
            <a:off x="4057841" y="3816849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240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3D7956B-48CB-43E0-AAA4-3D75507DA088}"/>
              </a:ext>
            </a:extLst>
          </p:cNvPr>
          <p:cNvSpPr txBox="1"/>
          <p:nvPr/>
        </p:nvSpPr>
        <p:spPr>
          <a:xfrm>
            <a:off x="7346311" y="2311922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7D77C31-5846-47FB-8D9F-3582D679B73B}"/>
              </a:ext>
            </a:extLst>
          </p:cNvPr>
          <p:cNvSpPr txBox="1"/>
          <p:nvPr/>
        </p:nvSpPr>
        <p:spPr>
          <a:xfrm>
            <a:off x="7335825" y="3089398"/>
            <a:ext cx="77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5EFA05A-5F7C-4A03-BFBA-CF62CB356744}"/>
              </a:ext>
            </a:extLst>
          </p:cNvPr>
          <p:cNvSpPr txBox="1"/>
          <p:nvPr/>
        </p:nvSpPr>
        <p:spPr>
          <a:xfrm>
            <a:off x="7371557" y="5522561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264D540-2300-48C1-96CA-F95A2A32C2B3}"/>
              </a:ext>
            </a:extLst>
          </p:cNvPr>
          <p:cNvSpPr txBox="1"/>
          <p:nvPr/>
        </p:nvSpPr>
        <p:spPr>
          <a:xfrm>
            <a:off x="7373283" y="4771817"/>
            <a:ext cx="55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9406446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tension slide to pr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</TotalTime>
  <Words>724</Words>
  <Application>Microsoft Office PowerPoint</Application>
  <PresentationFormat>On-screen Show (4:3)</PresentationFormat>
  <Paragraphs>290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1_Office Theme</vt:lpstr>
      <vt:lpstr>Extension slide to print</vt:lpstr>
      <vt:lpstr>Office Theme</vt:lpstr>
      <vt:lpstr>Complete a Frequency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Sedgefield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P.Fleming</dc:creator>
  <cp:lastModifiedBy>Craig Barton</cp:lastModifiedBy>
  <cp:revision>94</cp:revision>
  <dcterms:created xsi:type="dcterms:W3CDTF">2019-05-08T12:49:12Z</dcterms:created>
  <dcterms:modified xsi:type="dcterms:W3CDTF">2021-10-28T14:49:25Z</dcterms:modified>
</cp:coreProperties>
</file>