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9"/>
  </p:notesMasterIdLst>
  <p:sldIdLst>
    <p:sldId id="264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65BA9-DD16-46C2-BD58-1099F59CDA8D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10C01-0E5A-4BB5-A2A1-0040AFC39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61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91062-EF12-46A9-B437-7769B7E4707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7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6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2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4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60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1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36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83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76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65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18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4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40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4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2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50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09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53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60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88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705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6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5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225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38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5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63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49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7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6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2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3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1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7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24/11/2021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9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8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AFC37-2196-4AD6-B5AE-D3B02041E8AB}" type="datetimeFigureOut">
              <a:rPr lang="en-GB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24/11/2021</a:t>
            </a:fld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65DA2-50FD-441E-8D93-D1840183FF11}" type="slidenum">
              <a:rPr lang="en-GB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3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Solving </a:t>
            </a:r>
            <a:r>
              <a:rPr lang="en-GB" sz="4400" b="1" dirty="0" smtClean="0">
                <a:solidFill>
                  <a:schemeClr val="bg1"/>
                </a:solidFill>
              </a:rPr>
              <a:t>Quadratic </a:t>
            </a:r>
            <a:r>
              <a:rPr lang="en-GB" sz="4400" b="1" dirty="0" smtClean="0">
                <a:solidFill>
                  <a:schemeClr val="bg1"/>
                </a:solidFill>
              </a:rPr>
              <a:t>Equations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0692242"/>
                  </p:ext>
                </p:extLst>
              </p:nvPr>
            </p:nvGraphicFramePr>
            <p:xfrm>
              <a:off x="382076" y="3911600"/>
              <a:ext cx="8297915" cy="1251693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1951003"/>
                    <a:gridCol w="893355"/>
                    <a:gridCol w="980939"/>
                    <a:gridCol w="945906"/>
                    <a:gridCol w="1867129"/>
                    <a:gridCol w="1659583"/>
                  </a:tblGrid>
                  <a:tr h="4142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Expanded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Sum to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Product is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Two numbers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Factorised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Solutions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27633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 &amp; 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6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</a:tr>
                  <a:tr h="4142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 &amp; 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6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6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  <m:r>
                                  <a:rPr lang="en-US" sz="16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0692242"/>
                  </p:ext>
                </p:extLst>
              </p:nvPr>
            </p:nvGraphicFramePr>
            <p:xfrm>
              <a:off x="382076" y="3911600"/>
              <a:ext cx="8297915" cy="1251693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1951003"/>
                    <a:gridCol w="893355"/>
                    <a:gridCol w="980939"/>
                    <a:gridCol w="945906"/>
                    <a:gridCol w="1867129"/>
                    <a:gridCol w="1659583"/>
                  </a:tblGrid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Expanded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Sum to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Product is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Two numbers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Factorised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Solutions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2763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t="-195652" r="-325938" b="-17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217687" t="-195652" r="-609524" b="-17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290062" t="-195652" r="-456522" b="-17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405161" t="-195652" r="-374194" b="-17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255049" t="-195652" r="-88925" b="-17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400735" t="-195652" r="-368" b="-178261"/>
                          </a:stretch>
                        </a:blipFill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t="-170000" r="-32593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217687" t="-170000" r="-609524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290062" t="-170000" r="-456522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405161" t="-170000" r="-374194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255049" t="-170000" r="-88925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7"/>
                          <a:stretch>
                            <a:fillRect l="-400735" t="-170000" r="-368" b="-2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901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99122" y="0"/>
              <a:ext cx="8635998" cy="685799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2030493"/>
                    <a:gridCol w="929753"/>
                    <a:gridCol w="1020905"/>
                    <a:gridCol w="984445"/>
                    <a:gridCol w="1943202"/>
                    <a:gridCol w="1727200"/>
                  </a:tblGrid>
                  <a:tr h="2936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Expanded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Sum to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Product is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 numbers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Factorised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Solutions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 &amp; 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 &amp; 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 &amp; 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4 &amp; 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+9=0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=4,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=8,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=3,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=±3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99122" y="0"/>
              <a:ext cx="8635998" cy="685799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2030493"/>
                    <a:gridCol w="929753"/>
                    <a:gridCol w="1020905"/>
                    <a:gridCol w="984445"/>
                    <a:gridCol w="1943202"/>
                    <a:gridCol w="1727200"/>
                  </a:tblGrid>
                  <a:tr h="2936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Expanded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Sum to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Product is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 </a:t>
                          </a:r>
                          <a:r>
                            <a:rPr lang="en-US" sz="1600" dirty="0" smtClean="0"/>
                            <a:t>numbers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Factorised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Solutions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113725" r="-327027" b="-20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113725" r="-611765" b="-20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9881" t="-113725" r="-457143" b="-20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06832" t="-113725" r="-377019" b="-20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5799" t="-113725" r="-90282" b="-20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48" t="-113725" r="-1408" b="-2017647"/>
                          </a:stretch>
                        </a:blipFill>
                      </a:tcPr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209615" r="-327027" b="-1878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209615" r="-611765" b="-1878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9881" t="-209615" r="-457143" b="-1878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06832" t="-209615" r="-377019" b="-1878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5799" t="-209615" r="-90282" b="-1878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48" t="-209615" r="-1408" b="-1878846"/>
                          </a:stretch>
                        </a:blipFill>
                      </a:tcPr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315686" r="-327027" b="-18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315686" r="-611765" b="-18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9881" t="-315686" r="-457143" b="-18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06832" t="-315686" r="-377019" b="-18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5799" t="-315686" r="-90282" b="-18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415686" r="-327027" b="-17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415686" r="-611765" b="-17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9881" t="-415686" r="-457143" b="-17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06832" t="-415686" r="-377019" b="-17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505769" r="-327027" b="-1582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505769" r="-611765" b="-1582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9881" t="-505769" r="-457143" b="-1582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617647" r="-327027" b="-15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617647" r="-611765" b="-15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717647" r="-327027" b="-14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817647" r="-327027" b="-1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817647" r="-611765" b="-1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900000" r="-327027" b="-118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1019608" r="-327027" b="-1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1119608" r="-327027" b="-10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1119608" r="-611765" b="-10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1196154" r="-327027" b="-8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1321569" r="-327027" b="-8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1321569" r="-611765" b="-8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9881" t="-1321569" r="-457143" b="-8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5799" t="-1421569" r="-90282" b="-7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48" t="-1421569" r="-1408" b="-709804"/>
                          </a:stretch>
                        </a:blipFill>
                      </a:tcPr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48" t="-1521569" r="-1408" b="-609804"/>
                          </a:stretch>
                        </a:blipFill>
                      </a:tcPr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1590385" r="-327027" b="-498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8301" t="-1590385" r="-611765" b="-498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9881" t="-1590385" r="-457143" b="-498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48" t="-1723529" r="-1408" b="-407843"/>
                          </a:stretch>
                        </a:blipFill>
                      </a:tcPr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1823529" r="-327027" b="-3078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48" t="-1923529" r="-1408" b="-207843"/>
                          </a:stretch>
                        </a:blipFill>
                      </a:tcPr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1984615" r="-327027" b="-10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125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00" t="-2125490" r="-327027" b="-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Oval 2"/>
          <p:cNvSpPr/>
          <p:nvPr/>
        </p:nvSpPr>
        <p:spPr>
          <a:xfrm>
            <a:off x="107504" y="26064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7504" y="57561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7504" y="89057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7504" y="120553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7504" y="152049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7504" y="183545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7504" y="215042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7504" y="246538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7504" y="278034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7504" y="309530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7504" y="341026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7504" y="372523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7504" y="404019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04" y="435515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07504" y="467011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7504" y="498507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7504" y="530004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561500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07504" y="592996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7504" y="624492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7504" y="655988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44502" y="-244184"/>
              <a:ext cx="8699498" cy="7137079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2100516"/>
                    <a:gridCol w="881496"/>
                    <a:gridCol w="936590"/>
                    <a:gridCol w="1120235"/>
                    <a:gridCol w="1920761"/>
                    <a:gridCol w="1739900"/>
                  </a:tblGrid>
                  <a:tr h="2798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Expanded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Sum to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Product is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 numbers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Factorised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Solutions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 &amp; 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 &amp; 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 &amp; 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4 &amp; 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+6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=−4,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+9=0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 &amp; 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=−3,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 &amp; 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+6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+6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=−6,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 &amp; 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=1,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 &amp; 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 &amp; 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=1,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 &amp; 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 &amp; 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 &amp; 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 &amp; 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+16=0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 &amp; 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=4,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+64=0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 &amp; 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−8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−8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=8,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 &amp; 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=±2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+9=0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−3 &amp; 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=3,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+36=0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 &amp; −6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=6,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−9=0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 &amp; 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=±3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 &amp; −1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=1,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 &amp; −1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=±1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44502" y="-244184"/>
              <a:ext cx="8699498" cy="7137079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2100516"/>
                    <a:gridCol w="881496"/>
                    <a:gridCol w="936590"/>
                    <a:gridCol w="1120235"/>
                    <a:gridCol w="1920761"/>
                    <a:gridCol w="1739900"/>
                  </a:tblGrid>
                  <a:tr h="2798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Expanded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Sum to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Product is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 numbers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Factorised form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Solutions</a:t>
                          </a:r>
                          <a:endParaRPr lang="en-GB" sz="1600" dirty="0"/>
                        </a:p>
                      </a:txBody>
                      <a:tcPr marL="0" marR="0" marT="0" marB="0"/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03704" r="-315362" b="-19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03704" r="-655556" b="-19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03704" r="-512987" b="-19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03704" r="-329348" b="-19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03704" r="-92381" b="-19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03704" r="-1748" b="-1988889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207547" r="-315362" b="-1926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207547" r="-655556" b="-1926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207547" r="-512987" b="-1926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207547" r="-329348" b="-1926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207547" r="-92381" b="-1926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207547" r="-1748" b="-1926415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301852" r="-315362" b="-179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301852" r="-655556" b="-179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301852" r="-512987" b="-179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301852" r="-329348" b="-179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301852" r="-92381" b="-179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301852" r="-1748" b="-1790741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409434" r="-315362" b="-17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409434" r="-655556" b="-17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409434" r="-512987" b="-17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409434" r="-329348" b="-17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409434" r="-92381" b="-17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409434" r="-1748" b="-1724528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500000" r="-315362" b="-15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500000" r="-655556" b="-15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500000" r="-512987" b="-15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500000" r="-329348" b="-15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500000" r="-92381" b="-15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500000" r="-1748" b="-1592593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600000" r="-315362" b="-14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600000" r="-655556" b="-14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600000" r="-512987" b="-14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600000" r="-329348" b="-14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600000" r="-92381" b="-149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600000" r="-1748" b="-1492593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713208" r="-315362" b="-142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713208" r="-655556" b="-142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713208" r="-512987" b="-142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713208" r="-329348" b="-142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713208" r="-92381" b="-142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713208" r="-1748" b="-1420755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798148" r="-315362" b="-12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798148" r="-655556" b="-12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798148" r="-512987" b="-12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798148" r="-329348" b="-12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798148" r="-92381" b="-12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798148" r="-1748" b="-1294444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898148" r="-315362" b="-11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898148" r="-655556" b="-11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898148" r="-512987" b="-11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898148" r="-329348" b="-11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898148" r="-92381" b="-11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898148" r="-1748" b="-1194444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016981" r="-315362" b="-11169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016981" r="-655556" b="-11169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016981" r="-512987" b="-11169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016981" r="-329348" b="-11169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016981" r="-92381" b="-11169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016981" r="-1748" b="-1116981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096296" r="-315362" b="-99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096296" r="-655556" b="-99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096296" r="-512987" b="-99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096296" r="-329348" b="-99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096296" r="-92381" b="-99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096296" r="-1748" b="-996296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218868" r="-315362" b="-9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218868" r="-655556" b="-9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218868" r="-512987" b="-9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218868" r="-329348" b="-9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218868" r="-92381" b="-9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218868" r="-1748" b="-915094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294444" r="-315362" b="-7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294444" r="-655556" b="-7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294444" r="-512987" b="-7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294444" r="-329348" b="-7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294444" r="-92381" b="-7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294444" r="-1748" b="-798148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394444" r="-315362" b="-6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394444" r="-655556" b="-6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394444" r="-512987" b="-6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394444" r="-329348" b="-6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394444" r="-92381" b="-6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394444" r="-1748" b="-698148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522642" r="-315362" b="-611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522642" r="-655556" b="-611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522642" r="-512987" b="-611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522642" r="-329348" b="-611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522642" r="-92381" b="-611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522642" r="-1748" b="-611321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592593" r="-315362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592593" r="-65555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592593" r="-51298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592593" r="-32934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592593" r="-92381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592593" r="-1748" b="-500000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692593" r="-31536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692593" r="-65555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692593" r="-51298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692593" r="-3293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692593" r="-9238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692593" r="-1748" b="-400000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826415" r="-315362" b="-3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826415" r="-655556" b="-3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826415" r="-512987" b="-3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826415" r="-329348" b="-3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826415" r="-92381" b="-3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826415" r="-1748" b="-307547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1890741" r="-315362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1890741" r="-655556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1890741" r="-512987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1890741" r="-329348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1890741" r="-92381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1890741" r="-1748" b="-201852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2028302" r="-315362" b="-10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2028302" r="-655556" b="-10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2028302" r="-512987" b="-10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2028302" r="-329348" b="-10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2028302" r="-92381" b="-10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2028302" r="-1748" b="-105660"/>
                          </a:stretch>
                        </a:blipFill>
                      </a:tcPr>
                    </a:tc>
                  </a:tr>
                  <a:tr h="3265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0" t="-2088889" r="-315362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278" t="-2088889" r="-655556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18182" t="-2088889" r="-512987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0000" t="-2088889" r="-329348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57" t="-2088889" r="-92381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650" t="-2088889" r="-1748" b="-370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Oval 3"/>
          <p:cNvSpPr/>
          <p:nvPr/>
        </p:nvSpPr>
        <p:spPr>
          <a:xfrm>
            <a:off x="33797" y="4462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797" y="36866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797" y="69269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797" y="101673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797" y="134076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797" y="166480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797" y="198884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797" y="231287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797" y="263691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797" y="296094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797" y="328498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797" y="360902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797" y="393305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797" y="425709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3797" y="458112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3797" y="490516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797" y="522920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3797" y="555323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3797" y="587727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3797" y="620130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3797" y="652534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0" y="-18043"/>
              <a:ext cx="9076622" cy="6733869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290128"/>
                    <a:gridCol w="896329"/>
                    <a:gridCol w="945578"/>
                    <a:gridCol w="1044076"/>
                    <a:gridCol w="2166950"/>
                    <a:gridCol w="1733561"/>
                  </a:tblGrid>
                  <a:tr h="4782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Expanded form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Sum to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Product is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Two numbers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Factorised form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Solutions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+15=0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∎</m:t>
                                    </m:r>
                                  </m:e>
                                </m:d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∎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+10=0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=−2,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=∎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+40=0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=4,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2000" i="1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+0.1=0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+0.2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solidFill>
                                          <a:srgbClr val="CFD5E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solidFill>
                                          <a:srgbClr val="CFD5E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=−0.4,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=−0.5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+(1−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2000" i="1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0" y="-18043"/>
              <a:ext cx="9076622" cy="6733869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290128"/>
                    <a:gridCol w="896329"/>
                    <a:gridCol w="945578"/>
                    <a:gridCol w="1044076"/>
                    <a:gridCol w="2166950"/>
                    <a:gridCol w="1733561"/>
                  </a:tblGrid>
                  <a:tr h="609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Expanded form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Sum to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Product is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Two numbers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Factorised form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Solutions</a:t>
                          </a: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143038" r="-297340" b="-1174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9045" t="-143038" r="-81180" b="-1174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246154" r="-297340" b="-1089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9045" t="-246154" r="-81180" b="-1089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346154" r="-297340" b="-989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5000" t="-346154" r="-1761" b="-989744"/>
                          </a:stretch>
                        </a:blipFill>
                      </a:tcPr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440506" r="-297340" b="-8772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9045" t="-440506" r="-81180" b="-8772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547436" r="-297340" b="-78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5000" t="-547436" r="-1761" b="-788462"/>
                          </a:stretch>
                        </a:blipFill>
                      </a:tcPr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639241" r="-297340" b="-678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5000" t="-639241" r="-1761" b="-678481"/>
                          </a:stretch>
                        </a:blipFill>
                      </a:tcPr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748718" r="-297340" b="-587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9045" t="-748718" r="-81180" b="-587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60255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5000" t="-668687" r="-1761" b="-362626"/>
                          </a:stretch>
                        </a:blipFill>
                      </a:tcPr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143" t="-963291" r="-660544" b="-3544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8710" t="-963291" r="-526452" b="-3544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6087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840000" r="-297340" b="-1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143" t="-840000" r="-660544" b="-1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8710" t="-840000" r="-526452" b="-1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</a:tr>
                  <a:tr h="6087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32" t="-940000" r="-297340" b="-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</a:tr>
                  <a:tr h="478255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5000" t="-1333333" r="-1761" b="-256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7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white"/>
                </a:solidFill>
                <a:cs typeface="Arial" charset="0"/>
              </a:rPr>
              <a:t>@</a:t>
            </a:r>
            <a:r>
              <a:rPr lang="en-GB" dirty="0" err="1" smtClean="0">
                <a:solidFill>
                  <a:prstClr val="white"/>
                </a:solidFill>
                <a:cs typeface="Arial" charset="0"/>
              </a:rPr>
              <a:t>dare_richard</a:t>
            </a:r>
            <a:endParaRPr lang="en-GB" dirty="0">
              <a:solidFill>
                <a:prstClr val="white"/>
              </a:solidFill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0" y="-1"/>
              <a:ext cx="9143999" cy="699536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207842"/>
                    <a:gridCol w="958870"/>
                    <a:gridCol w="952111"/>
                    <a:gridCol w="1203948"/>
                    <a:gridCol w="2069431"/>
                    <a:gridCol w="1751797"/>
                  </a:tblGrid>
                  <a:tr h="517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Expanded form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Sum to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Product is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Two numbers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Factorised form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Solutions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+15=0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=−3, 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+20=0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=−4,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+10=0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2 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+10=0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+40=0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−10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=4,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+0.1=0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0.1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2 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+0.2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+0.5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=−0.2, 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=−0.5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0.9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+0.2=0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0.9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+0.4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+0.5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=−0.4,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=−0.5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25=0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5 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&amp; 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&amp; 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+(1−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1 &amp; 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𝑔h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𝑔h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 &amp; 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  <a:p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1800" i="1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0" y="-1"/>
              <a:ext cx="9143999" cy="699536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207842"/>
                    <a:gridCol w="958870"/>
                    <a:gridCol w="952111"/>
                    <a:gridCol w="1203948"/>
                    <a:gridCol w="2069431"/>
                    <a:gridCol w="1751797"/>
                  </a:tblGrid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Expanded form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Sum to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Product is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Two numbers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Factorised form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Solutions</a:t>
                          </a:r>
                          <a:endParaRPr lang="en-GB" sz="1800" dirty="0"/>
                        </a:p>
                      </a:txBody>
                      <a:tcPr marL="0" marR="0" marT="0" marB="0"/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120000" r="-315746" b="-114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120000" r="-628025" b="-114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120000" r="-528025" b="-114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120000" r="-320812" b="-114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120000" r="-85882" b="-114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120000" r="-1742" b="-1149412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207778" r="-315746" b="-9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207778" r="-628025" b="-9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207778" r="-528025" b="-9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207778" r="-320812" b="-9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207778" r="-85882" b="-9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207778" r="-1742" b="-985556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307778" r="-315746" b="-8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307778" r="-628025" b="-8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307778" r="-528025" b="-8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307778" r="-320812" b="-8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307778" r="-85882" b="-88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307778" r="-1742" b="-885556"/>
                          </a:stretch>
                        </a:blipFill>
                      </a:tcPr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431765" r="-315746" b="-83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431765" r="-628025" b="-83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431765" r="-528025" b="-83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431765" r="-320812" b="-83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431765" r="-85882" b="-83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431765" r="-1742" b="-837647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502222" r="-315746" b="-69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502222" r="-628025" b="-69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502222" r="-528025" b="-69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502222" r="-320812" b="-69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502222" r="-85882" b="-69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502222" r="-1742" b="-691111"/>
                          </a:stretch>
                        </a:blipFill>
                      </a:tcPr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637647" r="-315746" b="-6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637647" r="-628025" b="-6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637647" r="-528025" b="-6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637647" r="-320812" b="-6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637647" r="-85882" b="-6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637647" r="-1742" b="-631765"/>
                          </a:stretch>
                        </a:blipFill>
                      </a:tcPr>
                    </a:tc>
                  </a:tr>
                  <a:tr h="5423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696667" r="-315746" b="-4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696667" r="-628025" b="-4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696667" r="-528025" b="-4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696667" r="-320812" b="-4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696667" r="-85882" b="-4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696667" r="-1742" b="-496667"/>
                          </a:stretch>
                        </a:blipFill>
                      </a:tcPr>
                    </a:tc>
                  </a:tr>
                  <a:tr h="5423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805618" r="-315746" b="-4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805618" r="-628025" b="-4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805618" r="-528025" b="-4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805618" r="-320812" b="-4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805618" r="-85882" b="-4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805618" r="-1742" b="-402247"/>
                          </a:stretch>
                        </a:blipFill>
                      </a:tcPr>
                    </a:tc>
                  </a:tr>
                  <a:tr h="51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948235" r="-315746" b="-3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948235" r="-628025" b="-3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948235" r="-528025" b="-3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948235" r="-320812" b="-3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948235" r="-85882" b="-3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948235" r="-1742" b="-321176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990000" r="-315746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990000" r="-628025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990000" r="-528025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990000" r="-320812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990000" r="-85882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990000" r="-1742" b="-203333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1090000" r="-315746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1090000" r="-628025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1090000" r="-528025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1090000" r="-320812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1090000" r="-85882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1090000" r="-1742" b="-103333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552" t="-1190000" r="-315746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31847" t="-1190000" r="-628025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31847" t="-1190000" r="-528025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4162" t="-1190000" r="-320812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7353" t="-1190000" r="-85882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23345" t="-1190000" r="-1742" b="-3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319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701</Words>
  <Application>Microsoft Office PowerPoint</Application>
  <PresentationFormat>On-screen Show (4:3)</PresentationFormat>
  <Paragraphs>361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1_Office Theme</vt:lpstr>
      <vt:lpstr>2_Office Theme</vt:lpstr>
      <vt:lpstr>3_Office Theme</vt:lpstr>
      <vt:lpstr>Solving Quadratic Equations</vt:lpstr>
      <vt:lpstr>PowerPoint Presentation</vt:lpstr>
      <vt:lpstr>PowerPoint Presentation</vt:lpstr>
      <vt:lpstr>PowerPoint Presentation</vt:lpstr>
      <vt:lpstr>PowerPoint Presentation</vt:lpstr>
    </vt:vector>
  </TitlesOfParts>
  <Company>Trinity Secondary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Dare</dc:creator>
  <cp:lastModifiedBy>Richard Dare</cp:lastModifiedBy>
  <cp:revision>12</cp:revision>
  <dcterms:created xsi:type="dcterms:W3CDTF">2021-11-03T10:38:40Z</dcterms:created>
  <dcterms:modified xsi:type="dcterms:W3CDTF">2021-11-24T13:05:25Z</dcterms:modified>
</cp:coreProperties>
</file>