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65" d="100"/>
          <a:sy n="65" d="100"/>
        </p:scale>
        <p:origin x="156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Multiplying fractions and mixed numbers.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2782676" y="3870057"/>
                <a:ext cx="2090316" cy="5238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:r>
                  <a:rPr lang="en-GB" sz="2400" dirty="0">
                    <a:solidFill>
                      <a:prstClr val="white"/>
                    </a:solidFill>
                    <a:latin typeface="Calibri" panose="020F0502020204030204"/>
                  </a:rPr>
                  <a:t>3 x 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           </a:t>
                </a: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2676" y="3870057"/>
                <a:ext cx="2090316" cy="523861"/>
              </a:xfrm>
              <a:prstGeom prst="rect">
                <a:avLst/>
              </a:prstGeom>
              <a:blipFill>
                <a:blip r:embed="rId7"/>
                <a:stretch>
                  <a:fillRect l="-7580" t="-3488" b="-197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847A4BC-502B-4E2B-8DFC-B93E6AACF0C0}"/>
                  </a:ext>
                </a:extLst>
              </p:cNvPr>
              <p:cNvSpPr txBox="1"/>
              <p:nvPr/>
            </p:nvSpPr>
            <p:spPr>
              <a:xfrm>
                <a:off x="2782676" y="4519356"/>
                <a:ext cx="2090316" cy="5238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:r>
                  <a:rPr lang="en-GB" sz="2400" dirty="0">
                    <a:solidFill>
                      <a:prstClr val="white"/>
                    </a:solidFill>
                    <a:latin typeface="Calibri" panose="020F0502020204030204"/>
                  </a:rPr>
                  <a:t>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x 3                  </a:t>
                </a: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847A4BC-502B-4E2B-8DFC-B93E6AACF0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2676" y="4519356"/>
                <a:ext cx="2090316" cy="523861"/>
              </a:xfrm>
              <a:prstGeom prst="rect">
                <a:avLst/>
              </a:prstGeom>
              <a:blipFill>
                <a:blip r:embed="rId8"/>
                <a:stretch>
                  <a:fillRect l="-7580" t="-2326" r="-9038" b="-209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27C6F3E-E433-45EA-842A-D580ACA8CABB}"/>
                  </a:ext>
                </a:extLst>
              </p:cNvPr>
              <p:cNvSpPr txBox="1"/>
              <p:nvPr/>
            </p:nvSpPr>
            <p:spPr>
              <a:xfrm>
                <a:off x="2622376" y="5170963"/>
                <a:ext cx="2289088" cy="524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:r>
                  <a:rPr lang="en-GB" sz="2400" dirty="0">
                    <a:solidFill>
                      <a:prstClr val="white"/>
                    </a:solidFill>
                    <a:latin typeface="Calibri" panose="020F0502020204030204"/>
                  </a:rPr>
                  <a:t>2</a:t>
                </a:r>
                <a:r>
                  <a:rPr lang="en-GB" sz="2400" dirty="0">
                    <a:solidFill>
                      <a:prstClr val="white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prstClr val="white"/>
                    </a:solidFill>
                    <a:latin typeface="Calibri" panose="020F0502020204030204"/>
                  </a:rPr>
                  <a:t> x 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           </a:t>
                </a: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27C6F3E-E433-45EA-842A-D580ACA8CA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2376" y="5170963"/>
                <a:ext cx="2289088" cy="524631"/>
              </a:xfrm>
              <a:prstGeom prst="rect">
                <a:avLst/>
              </a:prstGeom>
              <a:blipFill>
                <a:blip r:embed="rId9"/>
                <a:stretch>
                  <a:fillRect l="-7181" t="-2326" b="-209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7" y="809393"/>
                <a:ext cx="1934143" cy="9251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f>
                        <m:f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kumimoji="0" lang="en-GB" sz="3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x</m:t>
                      </m:r>
                      <m:r>
                        <a:rPr kumimoji="0" lang="en-GB" sz="3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7" y="809393"/>
                <a:ext cx="1934143" cy="92519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@MrS_devon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839A0BD-811C-473F-ADAC-4F98D7A12730}"/>
                  </a:ext>
                </a:extLst>
              </p:cNvPr>
              <p:cNvSpPr txBox="1"/>
              <p:nvPr/>
            </p:nvSpPr>
            <p:spPr>
              <a:xfrm>
                <a:off x="5483977" y="797792"/>
                <a:ext cx="1934143" cy="9251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f>
                        <m:f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kumimoji="0" lang="en-GB" sz="3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x</m:t>
                      </m:r>
                      <m:r>
                        <a:rPr kumimoji="0" lang="en-GB" sz="3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839A0BD-811C-473F-ADAC-4F98D7A127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3977" y="797792"/>
                <a:ext cx="1934143" cy="9251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60980" y="141544"/>
                <a:ext cx="3896247" cy="100022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4 x 1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</m:oMath>
                </a14:m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lang="en-GB" sz="2000" dirty="0"/>
                  <a:t>4</a:t>
                </a: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x 1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</m:oMath>
                </a14:m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lang="en-GB" sz="2000" dirty="0"/>
                  <a:t>4</a:t>
                </a: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x 1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9</m:t>
                        </m:r>
                      </m:den>
                    </m:f>
                  </m:oMath>
                </a14:m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3 x 2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9</m:t>
                        </m:r>
                      </m:den>
                    </m:f>
                  </m:oMath>
                </a14:m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x2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9</m:t>
                        </m:r>
                      </m:den>
                    </m:f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x2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10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11</m:t>
                        </m:r>
                      </m:den>
                    </m:f>
                  </m:oMath>
                </a14:m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x3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10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den>
                    </m:f>
                  </m:oMath>
                </a14:m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x3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10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21</m:t>
                        </m:r>
                      </m:den>
                    </m:f>
                  </m:oMath>
                </a14:m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:r>
                  <a:rPr lang="en-GB" sz="2000" dirty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x 3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10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21</m:t>
                        </m:r>
                      </m:den>
                    </m:f>
                  </m:oMath>
                </a14:m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lang="en-GB" sz="2000" dirty="0"/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141544"/>
                <a:ext cx="3896247" cy="10002225"/>
              </a:xfrm>
              <a:prstGeom prst="rect">
                <a:avLst/>
              </a:prstGeom>
              <a:blipFill>
                <a:blip r:embed="rId2"/>
                <a:stretch>
                  <a:fillRect l="-17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@MrS_devon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075CDCA-7157-44E2-A0B8-E693554F5580}"/>
                  </a:ext>
                </a:extLst>
              </p:cNvPr>
              <p:cNvSpPr/>
              <p:nvPr/>
            </p:nvSpPr>
            <p:spPr>
              <a:xfrm>
                <a:off x="5086775" y="141543"/>
                <a:ext cx="3896247" cy="101821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2000" dirty="0"/>
                  <a:t>10.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000" dirty="0"/>
                  <a:t> x -3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000" dirty="0"/>
              </a:p>
              <a:p>
                <a:pPr lvl="0"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11. 4</a:t>
                </a:r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x 1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</m:oMath>
                </a14:m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/>
                  <a:t>12. 4</a:t>
                </a: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x 1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</m:oMath>
                </a14:m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/>
                  <a:t>13. 4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x 1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9</m:t>
                        </m:r>
                      </m:den>
                    </m:f>
                  </m:oMath>
                </a14:m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14. 3</a:t>
                </a:r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x 2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9</m:t>
                        </m:r>
                      </m:den>
                    </m:f>
                  </m:oMath>
                </a14:m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/>
                  <a:t>15. - 2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x2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9</m:t>
                        </m:r>
                      </m:den>
                    </m:f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/>
                  <a:t>16. 2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x3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/>
                  <a:t>17. 2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000" dirty="0"/>
                  <a:t> x2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000" dirty="0"/>
              </a:p>
              <a:p>
                <a:pPr marL="457200" indent="-457200">
                  <a:buFontTx/>
                  <a:buAutoNum type="arabicPeriod"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/>
                  <a:t>18. 2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000" dirty="0"/>
                  <a:t> x2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000" dirty="0"/>
                  <a:t> x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000" dirty="0"/>
                  <a:t> </a:t>
                </a:r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lang="en-GB" sz="2000" dirty="0"/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075CDCA-7157-44E2-A0B8-E693554F55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6775" y="141543"/>
                <a:ext cx="3896247" cy="10182146"/>
              </a:xfrm>
              <a:prstGeom prst="rect">
                <a:avLst/>
              </a:prstGeom>
              <a:blipFill>
                <a:blip r:embed="rId3"/>
                <a:stretch>
                  <a:fillRect l="-15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60980" y="141544"/>
                <a:ext cx="4204543" cy="101812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lvl="0" indent="-457200">
                  <a:buFontTx/>
                  <a:buAutoNum type="arabicPeriod"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4 x 1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000" dirty="0"/>
                  <a:t> </a:t>
                </a:r>
                <a:r>
                  <a:rPr lang="en-GB" sz="2000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rgbClr val="FF0000"/>
                    </a:solidFill>
                  </a:rPr>
                  <a:t>  = 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lang="en-GB" sz="2000" dirty="0"/>
              </a:p>
              <a:p>
                <a:pPr marL="457200" indent="-457200">
                  <a:buFontTx/>
                  <a:buAutoNum type="arabicPeriod"/>
                  <a:defRPr/>
                </a:pPr>
                <a:r>
                  <a:rPr lang="en-GB" sz="2000" dirty="0"/>
                  <a:t>4</a:t>
                </a: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x 1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=</a:t>
                </a: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rgbClr val="FF0000"/>
                    </a:solidFill>
                  </a:rPr>
                  <a:t>  = 6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:r>
                  <a:rPr lang="en-GB" sz="2000" dirty="0"/>
                  <a:t>4</a:t>
                </a: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x 1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9</m:t>
                        </m:r>
                      </m:den>
                    </m:f>
                  </m:oMath>
                </a14:m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=</a:t>
                </a: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44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rgbClr val="FF0000"/>
                    </a:solidFill>
                  </a:rPr>
                  <a:t>  = 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3 x 2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9</m:t>
                        </m:r>
                      </m:den>
                    </m:f>
                  </m:oMath>
                </a14:m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  <a:r>
                  <a:rPr lang="en-GB" sz="2000" dirty="0">
                    <a:solidFill>
                      <a:srgbClr val="FF0000"/>
                    </a:solidFill>
                  </a:rPr>
                  <a:t>=</a:t>
                </a:r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60</m:t>
                        </m:r>
                      </m:num>
                      <m:den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rgbClr val="FF0000"/>
                    </a:solidFill>
                  </a:rPr>
                  <a:t>  = 6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x2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9</m:t>
                        </m:r>
                      </m:den>
                    </m:f>
                    <m:r>
                      <m:rPr>
                        <m:nor/>
                      </m:rPr>
                      <a:rPr lang="en-GB" sz="2000" dirty="0">
                        <a:solidFill>
                          <a:srgbClr val="FF0000"/>
                        </a:solidFill>
                      </a:rPr>
                      <m:t>=</m:t>
                    </m:r>
                    <m:r>
                      <m:rPr>
                        <m:nor/>
                      </m:rPr>
                      <a:rPr lang="en-GB" sz="2000" dirty="0"/>
                      <m:t> </m:t>
                    </m:r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60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45</m:t>
                        </m:r>
                      </m:den>
                    </m:f>
                    <m:r>
                      <m:rPr>
                        <m:nor/>
                      </m:rPr>
                      <a:rPr lang="en-GB" sz="2000" dirty="0">
                        <a:solidFill>
                          <a:srgbClr val="FF0000"/>
                        </a:solidFill>
                      </a:rPr>
                      <m:t>  </m:t>
                    </m:r>
                    <m:r>
                      <m:rPr>
                        <m:nor/>
                      </m:rPr>
                      <a:rPr lang="en-GB" sz="2000" b="0" i="0" dirty="0" smtClean="0">
                        <a:solidFill>
                          <a:srgbClr val="FF0000"/>
                        </a:solidFill>
                      </a:rPr>
                      <m:t>= 1 </m:t>
                    </m:r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x2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10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11</m:t>
                        </m:r>
                      </m:den>
                    </m:f>
                  </m:oMath>
                </a14:m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  <a:r>
                  <a:rPr lang="en-GB" sz="2000" dirty="0">
                    <a:solidFill>
                      <a:srgbClr val="FF0000"/>
                    </a:solidFill>
                  </a:rPr>
                  <a:t>=</a:t>
                </a:r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96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55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rgbClr val="FF0000"/>
                    </a:solidFill>
                  </a:rPr>
                  <a:t>  =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55</m:t>
                        </m:r>
                      </m:den>
                    </m:f>
                  </m:oMath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x3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10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21</m:t>
                        </m:r>
                      </m:den>
                    </m:f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</a:rPr>
                  <a:t>=</a:t>
                </a:r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73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rgbClr val="FF0000"/>
                    </a:solidFill>
                  </a:rPr>
                  <a:t>  = 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x3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10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21</m:t>
                        </m:r>
                      </m:den>
                    </m:f>
                  </m:oMath>
                </a14:m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  <a:r>
                  <a:rPr lang="en-GB" sz="2000" dirty="0">
                    <a:solidFill>
                      <a:srgbClr val="FF0000"/>
                    </a:solidFill>
                  </a:rPr>
                  <a:t>=</a:t>
                </a:r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146</m:t>
                        </m:r>
                      </m:num>
                      <m:den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rgbClr val="FF0000"/>
                    </a:solidFill>
                  </a:rPr>
                  <a:t>  = 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000" dirty="0"/>
              </a:p>
              <a:p>
                <a:pPr marL="457200" indent="-457200">
                  <a:buFontTx/>
                  <a:buAutoNum type="arabicPeriod"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:r>
                  <a:rPr lang="en-GB" sz="2000" dirty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x 3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10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21</m:t>
                        </m:r>
                      </m:den>
                    </m:f>
                    <m:r>
                      <m:rPr>
                        <m:nor/>
                      </m:rPr>
                      <a:rPr lang="en-GB" sz="2000" dirty="0">
                        <a:solidFill>
                          <a:srgbClr val="FF0000"/>
                        </a:solidFill>
                      </a:rPr>
                      <m:t>=</m:t>
                    </m:r>
                    <m:r>
                      <m:rPr>
                        <m:nor/>
                      </m:rPr>
                      <a:rPr lang="en-GB" sz="2000" b="0" i="0" dirty="0" smtClean="0">
                        <a:solidFill>
                          <a:srgbClr val="FF0000"/>
                        </a:solidFill>
                      </a:rPr>
                      <m:t> -</m:t>
                    </m:r>
                    <m:r>
                      <m:rPr>
                        <m:nor/>
                      </m:rPr>
                      <a:rPr lang="en-GB" sz="2000" dirty="0"/>
                      <m:t> </m:t>
                    </m:r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146</m:t>
                        </m:r>
                      </m:num>
                      <m:den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  <m:r>
                      <m:rPr>
                        <m:nor/>
                      </m:rPr>
                      <a:rPr lang="en-GB" sz="2000" dirty="0">
                        <a:solidFill>
                          <a:srgbClr val="FF0000"/>
                        </a:solidFill>
                      </a:rPr>
                      <m:t>  = </m:t>
                    </m:r>
                    <m:r>
                      <m:rPr>
                        <m:nor/>
                      </m:rPr>
                      <a:rPr lang="en-GB" sz="2000" b="0" i="0" dirty="0" smtClean="0">
                        <a:solidFill>
                          <a:srgbClr val="FF0000"/>
                        </a:solidFill>
                      </a:rPr>
                      <m:t>- </m:t>
                    </m:r>
                    <m:r>
                      <m:rPr>
                        <m:nor/>
                      </m:rPr>
                      <a:rPr lang="en-GB" sz="2000" dirty="0">
                        <a:solidFill>
                          <a:srgbClr val="FF0000"/>
                        </a:solidFill>
                      </a:rPr>
                      <m:t>4 </m:t>
                    </m:r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</m:oMath>
                </a14:m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lang="en-GB" sz="2000" dirty="0"/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141544"/>
                <a:ext cx="4204543" cy="10181249"/>
              </a:xfrm>
              <a:prstGeom prst="rect">
                <a:avLst/>
              </a:prstGeom>
              <a:blipFill>
                <a:blip r:embed="rId2"/>
                <a:stretch>
                  <a:fillRect l="-15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@MrS_devon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075CDCA-7157-44E2-A0B8-E693554F5580}"/>
                  </a:ext>
                </a:extLst>
              </p:cNvPr>
              <p:cNvSpPr/>
              <p:nvPr/>
            </p:nvSpPr>
            <p:spPr>
              <a:xfrm>
                <a:off x="5086775" y="141543"/>
                <a:ext cx="3896247" cy="103412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2000" dirty="0"/>
                  <a:t>10.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000" dirty="0"/>
                  <a:t> x -3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</a:rPr>
                  <a:t>=</a:t>
                </a:r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146</m:t>
                        </m:r>
                      </m:num>
                      <m:den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rgbClr val="FF0000"/>
                    </a:solidFill>
                  </a:rPr>
                  <a:t>  = 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</m:oMath>
                </a14:m>
                <a:endParaRPr lang="en-GB" sz="2000" dirty="0"/>
              </a:p>
              <a:p>
                <a:pPr lvl="0"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11. 4</a:t>
                </a:r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x 1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000" dirty="0"/>
                  <a:t> </a:t>
                </a:r>
                <a:r>
                  <a:rPr lang="en-GB" sz="2000" dirty="0">
                    <a:solidFill>
                      <a:srgbClr val="FF0000"/>
                    </a:solidFill>
                  </a:rPr>
                  <a:t>=</a:t>
                </a:r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88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rgbClr val="FF0000"/>
                    </a:solidFill>
                  </a:rPr>
                  <a:t>  = 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/>
                  <a:t>12. 4</a:t>
                </a: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x 1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  <m:r>
                      <m:rPr>
                        <m:nor/>
                      </m:rPr>
                      <a:rPr lang="en-GB" sz="2000" dirty="0">
                        <a:solidFill>
                          <a:srgbClr val="FF0000"/>
                        </a:solidFill>
                      </a:rPr>
                      <m:t>=</m:t>
                    </m:r>
                    <m:r>
                      <m:rPr>
                        <m:nor/>
                      </m:rPr>
                      <a:rPr lang="en-GB" sz="2000" dirty="0"/>
                      <m:t> </m:t>
                    </m:r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23</m:t>
                        </m:r>
                      </m:num>
                      <m:den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m:rPr>
                        <m:nor/>
                      </m:rPr>
                      <a:rPr lang="en-GB" sz="2000" dirty="0">
                        <a:solidFill>
                          <a:srgbClr val="FF0000"/>
                        </a:solidFill>
                      </a:rPr>
                      <m:t>  = </m:t>
                    </m:r>
                    <m:r>
                      <m:rPr>
                        <m:nor/>
                      </m:rPr>
                      <a:rPr lang="en-GB" sz="2000" b="0" i="0" dirty="0" smtClean="0">
                        <a:solidFill>
                          <a:srgbClr val="FF0000"/>
                        </a:solidFill>
                      </a:rPr>
                      <m:t>7</m:t>
                    </m:r>
                    <m:r>
                      <m:rPr>
                        <m:nor/>
                      </m:rPr>
                      <a:rPr lang="en-GB" sz="2000" dirty="0">
                        <a:solidFill>
                          <a:srgbClr val="FF0000"/>
                        </a:solidFill>
                      </a:rPr>
                      <m:t> </m:t>
                    </m:r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/>
                  <a:t>13. 4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x 1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9</m:t>
                        </m:r>
                      </m:den>
                    </m:f>
                    <m:r>
                      <m:rPr>
                        <m:nor/>
                      </m:rPr>
                      <a:rPr lang="en-GB" sz="2000" dirty="0">
                        <a:solidFill>
                          <a:srgbClr val="FF0000"/>
                        </a:solidFill>
                      </a:rPr>
                      <m:t>=</m:t>
                    </m:r>
                    <m:r>
                      <m:rPr>
                        <m:nor/>
                      </m:rPr>
                      <a:rPr lang="en-GB" sz="2000" dirty="0"/>
                      <m:t> </m:t>
                    </m:r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27</m:t>
                        </m:r>
                      </m:den>
                    </m:f>
                    <m:r>
                      <m:rPr>
                        <m:nor/>
                      </m:rPr>
                      <a:rPr lang="en-GB" sz="2000" dirty="0">
                        <a:solidFill>
                          <a:srgbClr val="FF0000"/>
                        </a:solidFill>
                      </a:rPr>
                      <m:t>  = </m:t>
                    </m:r>
                    <m:r>
                      <m:rPr>
                        <m:nor/>
                      </m:rPr>
                      <a:rPr lang="en-GB" sz="2000" b="0" i="0" dirty="0" smtClean="0">
                        <a:solidFill>
                          <a:srgbClr val="FF0000"/>
                        </a:solidFill>
                      </a:rPr>
                      <m:t>5</m:t>
                    </m:r>
                    <m:r>
                      <m:rPr>
                        <m:nor/>
                      </m:rPr>
                      <a:rPr lang="en-GB" sz="2000" dirty="0">
                        <a:solidFill>
                          <a:srgbClr val="FF0000"/>
                        </a:solidFill>
                      </a:rPr>
                      <m:t> </m:t>
                    </m:r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27</m:t>
                        </m:r>
                      </m:den>
                    </m:f>
                  </m:oMath>
                </a14:m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14. 3</a:t>
                </a:r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x 2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9</m:t>
                        </m:r>
                      </m:den>
                    </m:f>
                    <m:r>
                      <m:rPr>
                        <m:nor/>
                      </m:rPr>
                      <a:rPr lang="en-GB" sz="2000" dirty="0">
                        <a:solidFill>
                          <a:srgbClr val="FF0000"/>
                        </a:solidFill>
                      </a:rPr>
                      <m:t>=</m:t>
                    </m:r>
                    <m:r>
                      <m:rPr>
                        <m:nor/>
                      </m:rPr>
                      <a:rPr lang="en-GB" sz="2000" dirty="0"/>
                      <m:t> </m:t>
                    </m:r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m:rPr>
                        <m:nor/>
                      </m:rPr>
                      <a:rPr lang="en-GB" sz="2000" dirty="0">
                        <a:solidFill>
                          <a:srgbClr val="FF0000"/>
                        </a:solidFill>
                      </a:rPr>
                      <m:t>  = </m:t>
                    </m:r>
                    <m:r>
                      <m:rPr>
                        <m:nor/>
                      </m:rPr>
                      <a:rPr lang="en-GB" sz="2000" b="0" i="0" dirty="0" smtClean="0">
                        <a:solidFill>
                          <a:srgbClr val="FF0000"/>
                        </a:solidFill>
                      </a:rPr>
                      <m:t>7</m:t>
                    </m:r>
                    <m:r>
                      <m:rPr>
                        <m:nor/>
                      </m:rPr>
                      <a:rPr lang="en-GB" sz="2000" dirty="0">
                        <a:solidFill>
                          <a:srgbClr val="FF0000"/>
                        </a:solidFill>
                      </a:rPr>
                      <m:t> </m:t>
                    </m:r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/>
                  <a:t>15. - 2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x2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9</m:t>
                        </m:r>
                      </m:den>
                    </m:f>
                    <m:r>
                      <m:rPr>
                        <m:nor/>
                      </m:rPr>
                      <a:rPr lang="en-GB" sz="2000" dirty="0">
                        <a:solidFill>
                          <a:srgbClr val="FF0000"/>
                        </a:solidFill>
                      </a:rPr>
                      <m:t>=</m:t>
                    </m:r>
                    <m:r>
                      <m:rPr>
                        <m:nor/>
                      </m:rPr>
                      <a:rPr lang="en-GB" sz="2000" b="0" i="0" dirty="0" smtClean="0">
                        <a:solidFill>
                          <a:srgbClr val="FF0000"/>
                        </a:solidFill>
                      </a:rPr>
                      <m:t> -</m:t>
                    </m:r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52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m:rPr>
                        <m:nor/>
                      </m:rPr>
                      <a:rPr lang="en-GB" sz="2000" dirty="0">
                        <a:solidFill>
                          <a:srgbClr val="FF0000"/>
                        </a:solidFill>
                      </a:rPr>
                      <m:t>  =</m:t>
                    </m:r>
                    <m:r>
                      <m:rPr>
                        <m:nor/>
                      </m:rPr>
                      <a:rPr lang="en-GB" sz="2000" b="0" i="0" dirty="0" smtClean="0">
                        <a:solidFill>
                          <a:srgbClr val="FF0000"/>
                        </a:solidFill>
                      </a:rPr>
                      <m:t> -</m:t>
                    </m:r>
                    <m:r>
                      <m:rPr>
                        <m:nor/>
                      </m:rPr>
                      <a:rPr lang="en-GB" sz="2000" dirty="0">
                        <a:solidFill>
                          <a:srgbClr val="FF0000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n-GB" sz="2000" b="0" i="0" dirty="0" smtClean="0">
                        <a:solidFill>
                          <a:srgbClr val="FF0000"/>
                        </a:solidFill>
                      </a:rPr>
                      <m:t>5</m:t>
                    </m:r>
                    <m:r>
                      <m:rPr>
                        <m:nor/>
                      </m:rPr>
                      <a:rPr lang="en-GB" sz="2000" dirty="0">
                        <a:solidFill>
                          <a:srgbClr val="FF0000"/>
                        </a:solidFill>
                      </a:rPr>
                      <m:t> </m:t>
                    </m:r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/>
                  <a:t>16. 2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x3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  <m:r>
                      <m:rPr>
                        <m:nor/>
                      </m:rPr>
                      <a:rPr lang="en-GB" sz="2000" dirty="0">
                        <a:solidFill>
                          <a:srgbClr val="FF0000"/>
                        </a:solidFill>
                      </a:rPr>
                      <m:t>=</m:t>
                    </m:r>
                    <m:r>
                      <m:rPr>
                        <m:nor/>
                      </m:rPr>
                      <a:rPr lang="en-GB" sz="2000" dirty="0"/>
                      <m:t> </m:t>
                    </m:r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221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  <m:r>
                      <m:rPr>
                        <m:nor/>
                      </m:rPr>
                      <a:rPr lang="en-GB" sz="2000" dirty="0">
                        <a:solidFill>
                          <a:srgbClr val="FF0000"/>
                        </a:solidFill>
                      </a:rPr>
                      <m:t>  = </m:t>
                    </m:r>
                    <m:r>
                      <m:rPr>
                        <m:nor/>
                      </m:rPr>
                      <a:rPr lang="en-GB" sz="2000" b="0" i="0" dirty="0" smtClean="0">
                        <a:solidFill>
                          <a:srgbClr val="FF0000"/>
                        </a:solidFill>
                      </a:rPr>
                      <m:t>8</m:t>
                    </m:r>
                    <m:r>
                      <m:rPr>
                        <m:nor/>
                      </m:rPr>
                      <a:rPr lang="en-GB" sz="2000" dirty="0">
                        <a:solidFill>
                          <a:srgbClr val="FF0000"/>
                        </a:solidFill>
                      </a:rPr>
                      <m:t> </m:t>
                    </m:r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/>
                  <a:t>17. 2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000" dirty="0"/>
                  <a:t> x2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m:rPr>
                        <m:nor/>
                      </m:rPr>
                      <a:rPr lang="en-GB" sz="2000" dirty="0">
                        <a:solidFill>
                          <a:srgbClr val="FF0000"/>
                        </a:solidFill>
                      </a:rPr>
                      <m:t>=</m:t>
                    </m:r>
                    <m:r>
                      <m:rPr>
                        <m:nor/>
                      </m:rPr>
                      <a:rPr lang="en-GB" sz="2000" dirty="0"/>
                      <m:t> </m:t>
                    </m:r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m:rPr>
                        <m:nor/>
                      </m:rPr>
                      <a:rPr lang="en-GB" sz="2000" dirty="0">
                        <a:solidFill>
                          <a:srgbClr val="FF0000"/>
                        </a:solidFill>
                      </a:rPr>
                      <m:t>  = </m:t>
                    </m:r>
                    <m:r>
                      <m:rPr>
                        <m:nor/>
                      </m:rPr>
                      <a:rPr lang="en-GB" sz="2000" b="0" i="0" dirty="0" smtClean="0">
                        <a:solidFill>
                          <a:srgbClr val="FF0000"/>
                        </a:solidFill>
                      </a:rPr>
                      <m:t>6</m:t>
                    </m:r>
                    <m:r>
                      <m:rPr>
                        <m:nor/>
                      </m:rPr>
                      <a:rPr lang="en-GB" sz="2000" dirty="0">
                        <a:solidFill>
                          <a:srgbClr val="FF0000"/>
                        </a:solidFill>
                      </a:rPr>
                      <m:t> </m:t>
                    </m:r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19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endParaRPr lang="en-GB" sz="2000" dirty="0"/>
              </a:p>
              <a:p>
                <a:pPr marL="457200" indent="-457200">
                  <a:buFontTx/>
                  <a:buAutoNum type="arabicPeriod"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/>
                  <a:t>18. 2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000" dirty="0"/>
                  <a:t> x2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000" dirty="0"/>
                  <a:t> x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000" dirty="0"/>
                  <a:t> </a:t>
                </a:r>
                <a:r>
                  <a:rPr lang="en-GB" sz="2000" dirty="0">
                    <a:solidFill>
                      <a:srgbClr val="FF0000"/>
                    </a:solidFill>
                  </a:rPr>
                  <a:t>=</a:t>
                </a:r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2197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127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rgbClr val="FF0000"/>
                    </a:solidFill>
                  </a:rPr>
                  <a:t>  = 17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72</m:t>
                        </m:r>
                      </m:num>
                      <m:den>
                        <m:eqArr>
                          <m:eqArrPr>
                            <m:ctrlP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125</m:t>
                            </m:r>
                          </m:e>
                          <m:e/>
                        </m:eqArr>
                      </m:den>
                    </m:f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lang="en-GB" sz="2000" dirty="0"/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075CDCA-7157-44E2-A0B8-E693554F55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6775" y="141543"/>
                <a:ext cx="3896247" cy="10341293"/>
              </a:xfrm>
              <a:prstGeom prst="rect">
                <a:avLst/>
              </a:prstGeom>
              <a:blipFill>
                <a:blip r:embed="rId3"/>
                <a:stretch>
                  <a:fillRect l="-15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4766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273</TotalTime>
  <Words>342</Words>
  <Application>Microsoft Office PowerPoint</Application>
  <PresentationFormat>On-screen Show (4:3)</PresentationFormat>
  <Paragraphs>125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Multiplying fractions and mixed numbers.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nick stewart</cp:lastModifiedBy>
  <cp:revision>111</cp:revision>
  <dcterms:created xsi:type="dcterms:W3CDTF">2018-01-26T08:52:52Z</dcterms:created>
  <dcterms:modified xsi:type="dcterms:W3CDTF">2021-10-28T16:08:44Z</dcterms:modified>
</cp:coreProperties>
</file>