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notesMasterIdLst>
    <p:notesMasterId r:id="rId10"/>
  </p:notesMasterIdLst>
  <p:sldIdLst>
    <p:sldId id="323" r:id="rId4"/>
    <p:sldId id="302" r:id="rId5"/>
    <p:sldId id="256" r:id="rId6"/>
    <p:sldId id="324" r:id="rId7"/>
    <p:sldId id="331" r:id="rId8"/>
    <p:sldId id="325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2DEEF"/>
    <a:srgbClr val="EAEF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16" autoAdjust="0"/>
    <p:restoredTop sz="84230" autoAdjust="0"/>
  </p:normalViewPr>
  <p:slideViewPr>
    <p:cSldViewPr snapToGrid="0">
      <p:cViewPr varScale="1">
        <p:scale>
          <a:sx n="94" d="100"/>
          <a:sy n="94" d="100"/>
        </p:scale>
        <p:origin x="94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presProps" Target="presProps.xml"/><Relationship Id="rId5" Type="http://schemas.openxmlformats.org/officeDocument/2006/relationships/slide" Target="slides/slide2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3316BC-04FC-4363-8F39-B85C7A003DF3}" type="datetimeFigureOut">
              <a:rPr lang="en-GB" smtClean="0"/>
              <a:t>21/04/2022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53D039-3EDC-47B0-B5AE-3CC4A5AB9C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89965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80134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This leads on to https://variationtheory.com/2021/06/30/simplifying-algebraic-expressions-addition-and-multiplication/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53D039-3EDC-47B0-B5AE-3CC4A5AB9CE7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83875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Optional two-way activity instead of slide 3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53D039-3EDC-47B0-B5AE-3CC4A5AB9CE7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89899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F05C44-F12E-4BF1-8389-1E63F12D40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B45A3C8-8775-4BF1-9E6F-A60EB23F711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DF1430-CC1E-4255-BF6A-6BCA912A0B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6C64A-A7F8-4BF6-B6D2-5ABE8628F245}" type="datetimeFigureOut">
              <a:rPr lang="en-GB" smtClean="0"/>
              <a:t>21/04/2022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CFC97A-BB33-4502-82E9-735845F6EC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A2EB7A-3CD2-4F4E-871A-D1EDDE67F4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8565B-2A55-4903-94C9-F030EAFB2F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858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01EF76-5989-4DE7-B75E-CED597FEA0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0FE1A0F-5DCB-42C0-8A71-7CC0C1E9B4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406629-EBDE-46FD-AF37-C7716B4866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6C64A-A7F8-4BF6-B6D2-5ABE8628F245}" type="datetimeFigureOut">
              <a:rPr lang="en-GB" smtClean="0"/>
              <a:t>21/04/2022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CA04BA-4B48-4908-8EE5-9D2444EDA0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78A089-3EA2-4613-AFE7-C0C17F4F49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8565B-2A55-4903-94C9-F030EAFB2F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61927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B61A577-FBC3-4BC3-8259-3FF77D22E51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508F856-1139-4575-9471-87B75456D1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CF07F5-3C93-40A7-ACCF-8EF5DBFEDD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6C64A-A7F8-4BF6-B6D2-5ABE8628F245}" type="datetimeFigureOut">
              <a:rPr lang="en-GB" smtClean="0"/>
              <a:t>21/04/2022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BA03B7-CBDE-4ABB-A9E9-B7DCE84EBE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651109-CA6C-4F5F-9E59-EBCA376A7C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8565B-2A55-4903-94C9-F030EAFB2F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94438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21/04/2022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07312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21/04/2022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89536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21/04/2022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91515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21/04/2022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6628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21/04/2022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06121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21/04/2022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530193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21/04/2022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428120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21/04/2022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1370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09DA5A-E093-4BBD-8353-381FBF9462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5C180A-9C91-4DC2-924F-AD27018B1B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951899-5241-4B98-B644-6219E0065D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6C64A-A7F8-4BF6-B6D2-5ABE8628F245}" type="datetimeFigureOut">
              <a:rPr lang="en-GB" smtClean="0"/>
              <a:t>21/04/2022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6D79F3-2256-4269-973B-DAFD828F99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A238BA-1E49-48FA-AF8C-FCC6A87A63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8565B-2A55-4903-94C9-F030EAFB2F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484031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21/04/2022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348141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21/04/2022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544871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21/04/2022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810974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21/04/2022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96315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21/04/2022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328174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21/04/2022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447500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21/04/2022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007877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21/04/2022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846572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21/04/2022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738090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21/04/2022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30068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1605C9-BCF0-4EBF-BFF5-871B93DDB2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47CFDA0-87F9-4159-B39C-35536294FF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17D0FC-086A-4233-830B-FD727678E9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6C64A-A7F8-4BF6-B6D2-5ABE8628F245}" type="datetimeFigureOut">
              <a:rPr lang="en-GB" smtClean="0"/>
              <a:t>21/04/2022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EBA358-FA14-4E61-BCB6-B8F191CA1B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64E165-EF32-4138-95AC-475E4DE0E1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8565B-2A55-4903-94C9-F030EAFB2F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498481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21/04/2022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727144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21/04/2022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298085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21/04/2022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852255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21/04/2022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65797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3D753C-33E0-4749-987F-989E05919A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A1FF50-1CAA-4B66-9BC5-C1DA07B2E0E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AF8EFC1-8E27-4E30-BB08-816D1B62C5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204053C-5655-4D38-8C69-FC5AC00995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6C64A-A7F8-4BF6-B6D2-5ABE8628F245}" type="datetimeFigureOut">
              <a:rPr lang="en-GB" smtClean="0"/>
              <a:t>21/04/2022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6E8047-2B4E-4591-AF9F-E37010BAE1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623EC6-3C7A-4FF5-970E-53B6E57FD9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8565B-2A55-4903-94C9-F030EAFB2F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93143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98F7C1-BE4E-4F02-B469-EACDDE0C49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7641E6-D37D-4746-AB80-247881646E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58E24EE-1FFF-47FA-92DE-F5D198B7AB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604F5AE-DDFD-43C7-B546-3AE3A74B525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9DC6551-D256-4888-BD3B-056A96734C9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E601139-81CB-4D30-BEF0-819D8EE89C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6C64A-A7F8-4BF6-B6D2-5ABE8628F245}" type="datetimeFigureOut">
              <a:rPr lang="en-GB" smtClean="0"/>
              <a:t>21/04/2022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43BA073-ACAF-4FEC-A574-872088BAD8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FF70D34-ADB3-43D0-8130-41930C86B6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8565B-2A55-4903-94C9-F030EAFB2F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41154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28CB26-6649-4D24-8350-01DAA3EC4A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BCB0189-41D3-478B-8EC7-387D231EE4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6C64A-A7F8-4BF6-B6D2-5ABE8628F245}" type="datetimeFigureOut">
              <a:rPr lang="en-GB" smtClean="0"/>
              <a:t>21/04/2022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975D494-B953-4037-B51E-ADC99B4BD0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EB92C08-A4E7-4E30-A9EE-A1B38FC258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8565B-2A55-4903-94C9-F030EAFB2F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54920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4D4EC5D-578A-48F6-A09E-3F6D8B5EA8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6C64A-A7F8-4BF6-B6D2-5ABE8628F245}" type="datetimeFigureOut">
              <a:rPr lang="en-GB" smtClean="0"/>
              <a:t>21/04/2022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05BCD67-3835-49B2-9D30-628CA9E96C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1C6FE2-E7B0-45F6-AB05-EE218BD721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8565B-2A55-4903-94C9-F030EAFB2F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08243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83AECE-18BF-41CA-9538-388070E21A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636DBC-199A-4123-AD13-C78DF0C16D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1BA42DC-8839-4D85-9054-9E662A71A5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D39862B-F673-43D1-87AC-061B875C54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6C64A-A7F8-4BF6-B6D2-5ABE8628F245}" type="datetimeFigureOut">
              <a:rPr lang="en-GB" smtClean="0"/>
              <a:t>21/04/2022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839D0C-9D6F-4DB6-9B78-BDA902E0B9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54A4913-57B6-4AE8-BE53-5D4B4B484C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8565B-2A55-4903-94C9-F030EAFB2F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74637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4E712F-65DB-4985-BF08-EED864BD64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DB282CD-955A-4136-A069-EA8697995C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CF28FFC-DF4B-423E-9586-1D16B8FF12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65329B1-A0DE-4BE1-8E55-B9E4B25BFE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6C64A-A7F8-4BF6-B6D2-5ABE8628F245}" type="datetimeFigureOut">
              <a:rPr lang="en-GB" smtClean="0"/>
              <a:t>21/04/2022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1B401B-66AB-47DA-BC4A-E2FD0F65A7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9CF7DB-D6B8-436A-BF61-79E4253FB2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8565B-2A55-4903-94C9-F030EAFB2F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9791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C1942A4-ED37-4493-9AFD-1B4E3D3E44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427526-FF32-4F7D-AE0E-92A38C8354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8F0CF9-D1F1-4F87-A048-DDAC5DE5A96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D6C64A-A7F8-4BF6-B6D2-5ABE8628F245}" type="datetimeFigureOut">
              <a:rPr lang="en-GB" smtClean="0"/>
              <a:t>21/04/2022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FDBEE8-4D0D-4083-AB09-C2B33E9DBDF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501FB4-D323-4878-B670-651975FC8B7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48565B-2A55-4903-94C9-F030EAFB2F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13758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21/04/2022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93057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pPr/>
              <a:t>21/04/2022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97675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3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63777" y="526873"/>
            <a:ext cx="6864441" cy="1007898"/>
          </a:xfrm>
        </p:spPr>
        <p:txBody>
          <a:bodyPr>
            <a:normAutofit fontScale="90000"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Products of Factors for Single Term Expressions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6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2139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GB" sz="2400" dirty="0">
                <a:solidFill>
                  <a:prstClr val="white"/>
                </a:solidFill>
                <a:latin typeface="Calibri Light" panose="020F0302020204030204"/>
              </a:rPr>
              <a:t>Silent </a:t>
            </a:r>
          </a:p>
          <a:p>
            <a:pPr>
              <a:defRPr/>
            </a:pPr>
            <a:r>
              <a:rPr lang="en-GB" sz="2400" dirty="0">
                <a:solidFill>
                  <a:prstClr val="white"/>
                </a:solidFill>
                <a:latin typeface="Calibri Light" panose="020F0302020204030204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4178032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GB" sz="2400" dirty="0">
                <a:solidFill>
                  <a:prstClr val="white"/>
                </a:solidFill>
                <a:latin typeface="Calibri Light" panose="020F0302020204030204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6379163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GB" sz="2400" dirty="0">
                <a:solidFill>
                  <a:prstClr val="white"/>
                </a:solidFill>
                <a:latin typeface="Calibri Light" panose="020F0302020204030204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1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1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8671552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GB" sz="2400" dirty="0">
                <a:solidFill>
                  <a:prstClr val="white"/>
                </a:solidFill>
                <a:latin typeface="Calibri Light" panose="020F0302020204030204"/>
              </a:rPr>
              <a:t>Intelligent </a:t>
            </a:r>
            <a:br>
              <a:rPr lang="en-GB" sz="2400" dirty="0">
                <a:solidFill>
                  <a:prstClr val="white"/>
                </a:solidFill>
                <a:latin typeface="Calibri Light" panose="020F0302020204030204"/>
              </a:rPr>
            </a:br>
            <a:r>
              <a:rPr lang="en-GB" sz="2400" dirty="0">
                <a:solidFill>
                  <a:prstClr val="white"/>
                </a:solidFill>
                <a:latin typeface="Calibri Light" panose="020F0302020204030204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2555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1111191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defTabSz="457200">
              <a:defRPr/>
            </a:pPr>
            <a:r>
              <a:rPr lang="en-GB" dirty="0">
                <a:solidFill>
                  <a:srgbClr val="007FFF"/>
                </a:solidFill>
                <a:latin typeface="Calibri" panose="020F0502020204030204"/>
              </a:rPr>
              <a:t>  Practice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303D4DB0-9A76-463D-A295-B25C545A25FB}"/>
                  </a:ext>
                </a:extLst>
              </p:cNvPr>
              <p:cNvSpPr txBox="1"/>
              <p:nvPr/>
            </p:nvSpPr>
            <p:spPr>
              <a:xfrm>
                <a:off x="5686431" y="4190888"/>
                <a:ext cx="819135" cy="184665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defTabSz="45720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GB" sz="2400" b="0" i="1" smtClean="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𝑎</m:t>
                      </m:r>
                    </m:oMath>
                  </m:oMathPara>
                </a14:m>
                <a:endParaRPr lang="en-GB" sz="2400" dirty="0">
                  <a:solidFill>
                    <a:prstClr val="white"/>
                  </a:solidFill>
                  <a:latin typeface="Calibri" panose="020F0502020204030204"/>
                  <a:ea typeface="Cambria Math" panose="02040503050406030204" pitchFamily="18" charset="0"/>
                </a:endParaRPr>
              </a:p>
              <a:p>
                <a:pPr defTabSz="457200"/>
                <a:endParaRPr lang="en-GB" sz="2400" dirty="0">
                  <a:solidFill>
                    <a:prstClr val="white"/>
                  </a:solidFill>
                  <a:latin typeface="Calibri" panose="020F0502020204030204"/>
                  <a:ea typeface="Cambria Math" panose="02040503050406030204" pitchFamily="18" charset="0"/>
                </a:endParaRPr>
              </a:p>
              <a:p>
                <a:pPr defTabSz="45720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GB" sz="2400" b="0" i="1" smtClean="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GB" sz="2400" b="0" i="1" smtClean="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en-GB" sz="2400" b="0" dirty="0">
                  <a:solidFill>
                    <a:prstClr val="white"/>
                  </a:solidFill>
                  <a:latin typeface="Calibri" panose="020F0502020204030204"/>
                </a:endParaRPr>
              </a:p>
              <a:p>
                <a:pPr defTabSz="457200"/>
                <a:endParaRPr lang="en-GB" sz="2400" dirty="0">
                  <a:solidFill>
                    <a:prstClr val="white"/>
                  </a:solidFill>
                  <a:latin typeface="Calibri" panose="020F0502020204030204"/>
                </a:endParaRPr>
              </a:p>
              <a:p>
                <a:pPr defTabSz="45720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6</m:t>
                      </m:r>
                      <m:r>
                        <a:rPr lang="en-GB" sz="2400" b="0" i="1" smtClean="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GB" sz="2400" b="0" i="1" smtClean="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en-GB" sz="2400" dirty="0">
                  <a:solidFill>
                    <a:prstClr val="white"/>
                  </a:solidFill>
                  <a:latin typeface="Calibri" panose="020F0502020204030204"/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303D4DB0-9A76-463D-A295-B25C545A25F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86431" y="4190888"/>
                <a:ext cx="819135" cy="1846659"/>
              </a:xfrm>
              <a:prstGeom prst="rect">
                <a:avLst/>
              </a:prstGeom>
              <a:blipFill>
                <a:blip r:embed="rId7"/>
                <a:stretch>
                  <a:fillRect b="-66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>
            <a:extLst>
              <a:ext uri="{FF2B5EF4-FFF2-40B4-BE49-F238E27FC236}">
                <a16:creationId xmlns:a16="http://schemas.microsoft.com/office/drawing/2014/main" id="{F897F54E-AD38-4D2C-B116-3C90E42001A7}"/>
              </a:ext>
            </a:extLst>
          </p:cNvPr>
          <p:cNvSpPr txBox="1"/>
          <p:nvPr/>
        </p:nvSpPr>
        <p:spPr>
          <a:xfrm rot="5400000">
            <a:off x="11333720" y="5999720"/>
            <a:ext cx="1347228" cy="369332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chemeClr val="bg1"/>
                </a:solidFill>
              </a:rPr>
              <a:t>@alenfiddle</a:t>
            </a:r>
          </a:p>
        </p:txBody>
      </p:sp>
    </p:spTree>
    <p:extLst>
      <p:ext uri="{BB962C8B-B14F-4D97-AF65-F5344CB8AC3E}">
        <p14:creationId xmlns:p14="http://schemas.microsoft.com/office/powerpoint/2010/main" val="22093110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559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>
              <a:defRPr/>
            </a:pPr>
            <a:r>
              <a:rPr lang="en-GB" dirty="0">
                <a:solidFill>
                  <a:prstClr val="black"/>
                </a:solidFill>
                <a:latin typeface="Calibri" panose="020F0502020204030204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344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>
              <a:defRPr/>
            </a:pPr>
            <a:r>
              <a:rPr lang="en-GB" dirty="0">
                <a:solidFill>
                  <a:prstClr val="black"/>
                </a:solidFill>
                <a:latin typeface="Calibri" panose="020F0502020204030204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5922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152400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2276173" y="1057862"/>
                <a:ext cx="2222914" cy="4689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defTabSz="45720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en-GB" sz="2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𝒂</m:t>
                      </m:r>
                    </m:oMath>
                  </m:oMathPara>
                </a14:m>
                <a:endParaRPr lang="en-GB" sz="2400" dirty="0">
                  <a:solidFill>
                    <a:prstClr val="black"/>
                  </a:solidFill>
                  <a:latin typeface="Calibri"/>
                </a:endParaRP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76173" y="1057862"/>
                <a:ext cx="2222914" cy="46897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2276173" y="2665193"/>
                <a:ext cx="2222914" cy="47000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defTabSz="45720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𝟔</m:t>
                      </m:r>
                      <m:r>
                        <a:rPr lang="en-GB" sz="2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𝒂</m:t>
                      </m:r>
                    </m:oMath>
                  </m:oMathPara>
                </a14:m>
                <a:endParaRPr lang="en-GB" sz="2400" dirty="0">
                  <a:solidFill>
                    <a:prstClr val="black"/>
                  </a:solidFill>
                  <a:latin typeface="Calibri"/>
                </a:endParaRPr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76173" y="2665193"/>
                <a:ext cx="2222914" cy="47000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1F2C5B8C-4932-484A-857A-3188B7F8585D}"/>
                  </a:ext>
                </a:extLst>
              </p:cNvPr>
              <p:cNvSpPr/>
              <p:nvPr/>
            </p:nvSpPr>
            <p:spPr>
              <a:xfrm>
                <a:off x="2276173" y="4273549"/>
                <a:ext cx="2222914" cy="47000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defTabSz="45720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𝟔</m:t>
                      </m:r>
                      <m:r>
                        <a:rPr lang="en-GB" sz="2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𝒂</m:t>
                      </m:r>
                      <m:r>
                        <a:rPr lang="en-GB" sz="2400" b="1" i="1" baseline="3000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</m:oMath>
                  </m:oMathPara>
                </a14:m>
                <a:endParaRPr lang="en-GB" sz="2400" baseline="30000" dirty="0">
                  <a:solidFill>
                    <a:prstClr val="black"/>
                  </a:solidFill>
                  <a:latin typeface="Calibri"/>
                </a:endParaRPr>
              </a:p>
            </p:txBody>
          </p:sp>
        </mc:Choice>
        <mc:Fallback xmlns="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1F2C5B8C-4932-484A-857A-3188B7F8585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76173" y="4273549"/>
                <a:ext cx="2222914" cy="47000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49C1B200-D3DF-4427-8715-EFD31F9708A8}"/>
                  </a:ext>
                </a:extLst>
              </p:cNvPr>
              <p:cNvSpPr/>
              <p:nvPr/>
            </p:nvSpPr>
            <p:spPr>
              <a:xfrm>
                <a:off x="7344952" y="1057862"/>
                <a:ext cx="2222914" cy="4689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defTabSz="45720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GB" sz="2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𝒃</m:t>
                      </m:r>
                    </m:oMath>
                  </m:oMathPara>
                </a14:m>
                <a:endParaRPr lang="en-GB" sz="2400" dirty="0">
                  <a:solidFill>
                    <a:prstClr val="black"/>
                  </a:solidFill>
                  <a:latin typeface="Calibri"/>
                </a:endParaRPr>
              </a:p>
            </p:txBody>
          </p:sp>
        </mc:Choice>
        <mc:Fallback xmlns="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49C1B200-D3DF-4427-8715-EFD31F9708A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44952" y="1057862"/>
                <a:ext cx="2222914" cy="46897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F7C572A7-8F1D-4069-9766-4F14DD9807DE}"/>
                  </a:ext>
                </a:extLst>
              </p:cNvPr>
              <p:cNvSpPr/>
              <p:nvPr/>
            </p:nvSpPr>
            <p:spPr>
              <a:xfrm>
                <a:off x="7344952" y="2665193"/>
                <a:ext cx="2222914" cy="47000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defTabSz="45720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𝟏𝟐</m:t>
                      </m:r>
                      <m:r>
                        <a:rPr lang="en-GB" sz="2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𝒃</m:t>
                      </m:r>
                    </m:oMath>
                  </m:oMathPara>
                </a14:m>
                <a:endParaRPr lang="en-GB" sz="2400" dirty="0">
                  <a:solidFill>
                    <a:prstClr val="black"/>
                  </a:solidFill>
                  <a:latin typeface="Calibri"/>
                </a:endParaRPr>
              </a:p>
            </p:txBody>
          </p:sp>
        </mc:Choice>
        <mc:Fallback xmlns="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F7C572A7-8F1D-4069-9766-4F14DD9807D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44952" y="2665193"/>
                <a:ext cx="2222914" cy="47000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B6EE17C7-7F16-4D98-AFCA-CAE338DC8345}"/>
                  </a:ext>
                </a:extLst>
              </p:cNvPr>
              <p:cNvSpPr/>
              <p:nvPr/>
            </p:nvSpPr>
            <p:spPr>
              <a:xfrm>
                <a:off x="7344952" y="4273549"/>
                <a:ext cx="2222914" cy="47000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defTabSz="45720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𝟏𝟐</m:t>
                      </m:r>
                      <m:r>
                        <a:rPr lang="en-GB" sz="2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𝒃</m:t>
                      </m:r>
                      <m:r>
                        <a:rPr lang="en-GB" sz="2400" b="1" i="1" baseline="3000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</m:oMath>
                  </m:oMathPara>
                </a14:m>
                <a:endParaRPr lang="en-GB" sz="2400" baseline="30000" dirty="0">
                  <a:solidFill>
                    <a:prstClr val="black"/>
                  </a:solidFill>
                  <a:latin typeface="Calibri"/>
                </a:endParaRPr>
              </a:p>
            </p:txBody>
          </p:sp>
        </mc:Choice>
        <mc:Fallback xmlns=""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B6EE17C7-7F16-4D98-AFCA-CAE338DC834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44952" y="4273549"/>
                <a:ext cx="2222914" cy="47000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613654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7944BAF9-C221-4A8E-A663-710F3A4415F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9989929"/>
              </p:ext>
            </p:extLst>
          </p:nvPr>
        </p:nvGraphicFramePr>
        <p:xfrm>
          <a:off x="2164080" y="313433"/>
          <a:ext cx="7863840" cy="6231134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731008">
                  <a:extLst>
                    <a:ext uri="{9D8B030D-6E8A-4147-A177-3AD203B41FA5}">
                      <a16:colId xmlns:a16="http://schemas.microsoft.com/office/drawing/2014/main" val="191056019"/>
                    </a:ext>
                  </a:extLst>
                </a:gridCol>
                <a:gridCol w="5132832">
                  <a:extLst>
                    <a:ext uri="{9D8B030D-6E8A-4147-A177-3AD203B41FA5}">
                      <a16:colId xmlns:a16="http://schemas.microsoft.com/office/drawing/2014/main" val="2443395448"/>
                    </a:ext>
                  </a:extLst>
                </a:gridCol>
              </a:tblGrid>
              <a:tr h="445081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/>
                        <a:t>Term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/>
                        <a:t>Product of factors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7473118"/>
                  </a:ext>
                </a:extLst>
              </a:tr>
              <a:tr h="445081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/>
                        <a:t>2p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4961112"/>
                  </a:ext>
                </a:extLst>
              </a:tr>
              <a:tr h="445081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/>
                        <a:t>4p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8012119"/>
                  </a:ext>
                </a:extLst>
              </a:tr>
              <a:tr h="445081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/>
                        <a:t>6p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5411596"/>
                  </a:ext>
                </a:extLst>
              </a:tr>
              <a:tr h="445081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/>
                        <a:t>9p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6489599"/>
                  </a:ext>
                </a:extLst>
              </a:tr>
              <a:tr h="445081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/>
                        <a:t>12p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316916"/>
                  </a:ext>
                </a:extLst>
              </a:tr>
              <a:tr h="445081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/>
                        <a:t>12pr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2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175853"/>
                  </a:ext>
                </a:extLst>
              </a:tr>
              <a:tr h="44508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dirty="0"/>
                        <a:t>12p</a:t>
                      </a:r>
                      <a:r>
                        <a:rPr lang="en-GB" sz="2000" b="1" baseline="30000" dirty="0"/>
                        <a:t>2</a:t>
                      </a:r>
                      <a:endParaRPr lang="en-GB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2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2466438"/>
                  </a:ext>
                </a:extLst>
              </a:tr>
              <a:tr h="44508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dirty="0"/>
                        <a:t>12p</a:t>
                      </a:r>
                      <a:r>
                        <a:rPr lang="en-GB" sz="2000" b="1" baseline="30000" dirty="0"/>
                        <a:t>2</a:t>
                      </a:r>
                      <a:r>
                        <a:rPr lang="en-GB" sz="2000" b="1" baseline="0" dirty="0"/>
                        <a:t>r</a:t>
                      </a:r>
                      <a:endParaRPr lang="en-GB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2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0786970"/>
                  </a:ext>
                </a:extLst>
              </a:tr>
              <a:tr h="445081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/>
                        <a:t>20p</a:t>
                      </a:r>
                      <a:r>
                        <a:rPr lang="en-GB" sz="2000" b="1" baseline="30000" dirty="0"/>
                        <a:t>2</a:t>
                      </a:r>
                      <a:r>
                        <a:rPr lang="en-GB" sz="2000" b="1" baseline="0" dirty="0"/>
                        <a:t>r</a:t>
                      </a:r>
                      <a:endParaRPr lang="en-GB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6733778"/>
                  </a:ext>
                </a:extLst>
              </a:tr>
              <a:tr h="445081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/>
                        <a:t>20p</a:t>
                      </a:r>
                      <a:r>
                        <a:rPr lang="en-GB" sz="2000" b="1" baseline="30000" dirty="0"/>
                        <a:t>2</a:t>
                      </a:r>
                      <a:r>
                        <a:rPr lang="en-GB" sz="2000" b="1" baseline="0" dirty="0"/>
                        <a:t>r</a:t>
                      </a:r>
                      <a:r>
                        <a:rPr lang="en-GB" sz="2000" b="1" baseline="30000" dirty="0"/>
                        <a:t>2</a:t>
                      </a:r>
                      <a:endParaRPr lang="en-GB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325982"/>
                  </a:ext>
                </a:extLst>
              </a:tr>
              <a:tr h="445081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/>
                        <a:t>20p</a:t>
                      </a:r>
                      <a:r>
                        <a:rPr lang="en-GB" sz="2000" b="1" baseline="30000" dirty="0"/>
                        <a:t>3</a:t>
                      </a:r>
                      <a:r>
                        <a:rPr lang="en-GB" sz="2000" b="1" baseline="0" dirty="0"/>
                        <a:t>r</a:t>
                      </a:r>
                      <a:r>
                        <a:rPr lang="en-GB" sz="2000" b="1" baseline="30000" dirty="0"/>
                        <a:t>2</a:t>
                      </a:r>
                      <a:endParaRPr lang="en-GB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3223277"/>
                  </a:ext>
                </a:extLst>
              </a:tr>
              <a:tr h="44508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dirty="0"/>
                        <a:t>20p</a:t>
                      </a:r>
                      <a:r>
                        <a:rPr lang="en-GB" sz="2000" b="1" baseline="30000" dirty="0"/>
                        <a:t>2</a:t>
                      </a:r>
                      <a:r>
                        <a:rPr lang="en-GB" sz="2000" b="1" baseline="0" dirty="0"/>
                        <a:t>r</a:t>
                      </a:r>
                      <a:r>
                        <a:rPr lang="en-GB" sz="2000" b="1" baseline="30000" dirty="0"/>
                        <a:t>3</a:t>
                      </a:r>
                      <a:endParaRPr lang="en-GB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556146"/>
                  </a:ext>
                </a:extLst>
              </a:tr>
              <a:tr h="445081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/>
                        <a:t>30p</a:t>
                      </a:r>
                      <a:r>
                        <a:rPr lang="en-GB" sz="2000" b="1" baseline="30000" dirty="0"/>
                        <a:t>4</a:t>
                      </a:r>
                      <a:r>
                        <a:rPr lang="en-GB" sz="2000" b="1" baseline="0" dirty="0"/>
                        <a:t>r</a:t>
                      </a:r>
                      <a:r>
                        <a:rPr lang="en-GB" sz="2000" b="1" baseline="30000" dirty="0"/>
                        <a:t>7</a:t>
                      </a:r>
                      <a:endParaRPr lang="en-GB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43267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253842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7944BAF9-C221-4A8E-A663-710F3A4415F5}"/>
              </a:ext>
            </a:extLst>
          </p:cNvPr>
          <p:cNvGraphicFramePr>
            <a:graphicFrameLocks noGrp="1"/>
          </p:cNvGraphicFramePr>
          <p:nvPr/>
        </p:nvGraphicFramePr>
        <p:xfrm>
          <a:off x="2164080" y="313433"/>
          <a:ext cx="7863840" cy="6231134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731008">
                  <a:extLst>
                    <a:ext uri="{9D8B030D-6E8A-4147-A177-3AD203B41FA5}">
                      <a16:colId xmlns:a16="http://schemas.microsoft.com/office/drawing/2014/main" val="191056019"/>
                    </a:ext>
                  </a:extLst>
                </a:gridCol>
                <a:gridCol w="5132832">
                  <a:extLst>
                    <a:ext uri="{9D8B030D-6E8A-4147-A177-3AD203B41FA5}">
                      <a16:colId xmlns:a16="http://schemas.microsoft.com/office/drawing/2014/main" val="2443395448"/>
                    </a:ext>
                  </a:extLst>
                </a:gridCol>
              </a:tblGrid>
              <a:tr h="445081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/>
                        <a:t>Term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/>
                        <a:t>Product of factors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7473118"/>
                  </a:ext>
                </a:extLst>
              </a:tr>
              <a:tr h="445081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/>
                        <a:t>2p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rgbClr val="FF0000"/>
                          </a:solidFill>
                        </a:rPr>
                        <a:t>2 x 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4961112"/>
                  </a:ext>
                </a:extLst>
              </a:tr>
              <a:tr h="445081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/>
                        <a:t>4p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rgbClr val="FF0000"/>
                          </a:solidFill>
                        </a:rPr>
                        <a:t>2 x 2 x 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8012119"/>
                  </a:ext>
                </a:extLst>
              </a:tr>
              <a:tr h="445081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/>
                        <a:t>6p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rgbClr val="FF0000"/>
                          </a:solidFill>
                        </a:rPr>
                        <a:t>2 x 3 x 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5411596"/>
                  </a:ext>
                </a:extLst>
              </a:tr>
              <a:tr h="445081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/>
                        <a:t>9p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rgbClr val="FF0000"/>
                          </a:solidFill>
                        </a:rPr>
                        <a:t>3 x 3 x 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6489599"/>
                  </a:ext>
                </a:extLst>
              </a:tr>
              <a:tr h="445081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/>
                        <a:t>12p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rgbClr val="FF0000"/>
                          </a:solidFill>
                        </a:rPr>
                        <a:t>2 x 2 x 3 x 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316916"/>
                  </a:ext>
                </a:extLst>
              </a:tr>
              <a:tr h="445081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/>
                        <a:t>12pr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2 x 2 x 3 x p x 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175853"/>
                  </a:ext>
                </a:extLst>
              </a:tr>
              <a:tr h="44508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dirty="0"/>
                        <a:t>12p</a:t>
                      </a:r>
                      <a:r>
                        <a:rPr lang="en-GB" sz="2000" b="1" baseline="30000" dirty="0"/>
                        <a:t>2</a:t>
                      </a:r>
                      <a:endParaRPr lang="en-GB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2 x 2 x 3 x p x 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2466438"/>
                  </a:ext>
                </a:extLst>
              </a:tr>
              <a:tr h="44508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dirty="0"/>
                        <a:t>12p</a:t>
                      </a:r>
                      <a:r>
                        <a:rPr lang="en-GB" sz="2000" b="1" baseline="30000" dirty="0"/>
                        <a:t>2</a:t>
                      </a:r>
                      <a:r>
                        <a:rPr lang="en-GB" sz="2000" b="1" baseline="0" dirty="0"/>
                        <a:t>r</a:t>
                      </a:r>
                      <a:endParaRPr lang="en-GB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2 x 2 x 3 x p x p x 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0786970"/>
                  </a:ext>
                </a:extLst>
              </a:tr>
              <a:tr h="445081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/>
                        <a:t>20p</a:t>
                      </a:r>
                      <a:r>
                        <a:rPr lang="en-GB" sz="2000" b="1" baseline="30000" dirty="0"/>
                        <a:t>2</a:t>
                      </a:r>
                      <a:r>
                        <a:rPr lang="en-GB" sz="2000" b="1" baseline="0" dirty="0"/>
                        <a:t>r</a:t>
                      </a:r>
                      <a:endParaRPr lang="en-GB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dirty="0">
                          <a:solidFill>
                            <a:srgbClr val="FF0000"/>
                          </a:solidFill>
                        </a:rPr>
                        <a:t>2 x 2 x 4 x p x p x 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6733778"/>
                  </a:ext>
                </a:extLst>
              </a:tr>
              <a:tr h="445081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/>
                        <a:t>20p</a:t>
                      </a:r>
                      <a:r>
                        <a:rPr lang="en-GB" sz="2000" b="1" baseline="30000" dirty="0"/>
                        <a:t>2</a:t>
                      </a:r>
                      <a:r>
                        <a:rPr lang="en-GB" sz="2000" b="1" baseline="0" dirty="0"/>
                        <a:t>r</a:t>
                      </a:r>
                      <a:r>
                        <a:rPr lang="en-GB" sz="2000" b="1" baseline="30000" dirty="0"/>
                        <a:t>2</a:t>
                      </a:r>
                      <a:endParaRPr lang="en-GB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dirty="0">
                          <a:solidFill>
                            <a:srgbClr val="FF0000"/>
                          </a:solidFill>
                        </a:rPr>
                        <a:t>2 x 2 x 4 x p x p x r x 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325982"/>
                  </a:ext>
                </a:extLst>
              </a:tr>
              <a:tr h="445081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/>
                        <a:t>20p</a:t>
                      </a:r>
                      <a:r>
                        <a:rPr lang="en-GB" sz="2000" b="1" baseline="30000" dirty="0"/>
                        <a:t>3</a:t>
                      </a:r>
                      <a:r>
                        <a:rPr lang="en-GB" sz="2000" b="1" baseline="0" dirty="0"/>
                        <a:t>r</a:t>
                      </a:r>
                      <a:r>
                        <a:rPr lang="en-GB" sz="2000" b="1" baseline="30000" dirty="0"/>
                        <a:t>2</a:t>
                      </a:r>
                      <a:endParaRPr lang="en-GB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dirty="0">
                          <a:solidFill>
                            <a:srgbClr val="FF0000"/>
                          </a:solidFill>
                        </a:rPr>
                        <a:t>2 x 2 x 4 x p x p x p x r x 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3223277"/>
                  </a:ext>
                </a:extLst>
              </a:tr>
              <a:tr h="44508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dirty="0"/>
                        <a:t>20p</a:t>
                      </a:r>
                      <a:r>
                        <a:rPr lang="en-GB" sz="2000" b="1" baseline="30000" dirty="0"/>
                        <a:t>2</a:t>
                      </a:r>
                      <a:r>
                        <a:rPr lang="en-GB" sz="2000" b="1" baseline="0" dirty="0"/>
                        <a:t>r</a:t>
                      </a:r>
                      <a:r>
                        <a:rPr lang="en-GB" sz="2000" b="1" baseline="30000" dirty="0"/>
                        <a:t>3</a:t>
                      </a:r>
                      <a:endParaRPr lang="en-GB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dirty="0">
                          <a:solidFill>
                            <a:srgbClr val="FF0000"/>
                          </a:solidFill>
                        </a:rPr>
                        <a:t>2 x 2 x 4 x p x p x r x r x 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556146"/>
                  </a:ext>
                </a:extLst>
              </a:tr>
              <a:tr h="445081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/>
                        <a:t>30p</a:t>
                      </a:r>
                      <a:r>
                        <a:rPr lang="en-GB" sz="2000" b="1" baseline="30000" dirty="0"/>
                        <a:t>4</a:t>
                      </a:r>
                      <a:r>
                        <a:rPr lang="en-GB" sz="2000" b="1" baseline="0" dirty="0"/>
                        <a:t>r</a:t>
                      </a:r>
                      <a:r>
                        <a:rPr lang="en-GB" sz="2000" b="1" baseline="30000" dirty="0"/>
                        <a:t>7</a:t>
                      </a:r>
                      <a:endParaRPr lang="en-GB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dirty="0">
                          <a:solidFill>
                            <a:srgbClr val="FF0000"/>
                          </a:solidFill>
                        </a:rPr>
                        <a:t>2 x 3 x 5 x p x p x p x p x r x r x r x r x r x r x 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4326738"/>
                  </a:ext>
                </a:extLst>
              </a:tr>
            </a:tbl>
          </a:graphicData>
        </a:graphic>
      </p:graphicFrame>
      <p:sp>
        <p:nvSpPr>
          <p:cNvPr id="2" name="Rectangle 1">
            <a:extLst>
              <a:ext uri="{FF2B5EF4-FFF2-40B4-BE49-F238E27FC236}">
                <a16:creationId xmlns:a16="http://schemas.microsoft.com/office/drawing/2014/main" id="{D60ED0FA-6D7E-4C5F-9688-8F819229D664}"/>
              </a:ext>
            </a:extLst>
          </p:cNvPr>
          <p:cNvSpPr/>
          <p:nvPr/>
        </p:nvSpPr>
        <p:spPr>
          <a:xfrm>
            <a:off x="5123543" y="812800"/>
            <a:ext cx="4746171" cy="319314"/>
          </a:xfrm>
          <a:prstGeom prst="rect">
            <a:avLst/>
          </a:prstGeom>
          <a:solidFill>
            <a:srgbClr val="D2DEEF"/>
          </a:solidFill>
          <a:ln>
            <a:solidFill>
              <a:srgbClr val="D2DE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18C7776-FBBF-4BE7-B205-BC5D35304B4C}"/>
              </a:ext>
            </a:extLst>
          </p:cNvPr>
          <p:cNvSpPr/>
          <p:nvPr/>
        </p:nvSpPr>
        <p:spPr>
          <a:xfrm>
            <a:off x="5123542" y="1283138"/>
            <a:ext cx="4746171" cy="319314"/>
          </a:xfrm>
          <a:prstGeom prst="rect">
            <a:avLst/>
          </a:prstGeom>
          <a:solidFill>
            <a:srgbClr val="EAEFF7"/>
          </a:solidFill>
          <a:ln>
            <a:solidFill>
              <a:srgbClr val="EAEFF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8AD3277-3148-44E5-AA50-0AF55FD23917}"/>
              </a:ext>
            </a:extLst>
          </p:cNvPr>
          <p:cNvSpPr/>
          <p:nvPr/>
        </p:nvSpPr>
        <p:spPr>
          <a:xfrm>
            <a:off x="5123542" y="1753476"/>
            <a:ext cx="4746171" cy="319314"/>
          </a:xfrm>
          <a:prstGeom prst="rect">
            <a:avLst/>
          </a:prstGeom>
          <a:solidFill>
            <a:srgbClr val="D2DEEF"/>
          </a:solidFill>
          <a:ln>
            <a:solidFill>
              <a:srgbClr val="D2DE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F7D06BC-ADBB-4143-B138-D85AB090D8CF}"/>
              </a:ext>
            </a:extLst>
          </p:cNvPr>
          <p:cNvSpPr/>
          <p:nvPr/>
        </p:nvSpPr>
        <p:spPr>
          <a:xfrm>
            <a:off x="5123541" y="2101819"/>
            <a:ext cx="4746171" cy="441309"/>
          </a:xfrm>
          <a:prstGeom prst="rect">
            <a:avLst/>
          </a:prstGeom>
          <a:solidFill>
            <a:srgbClr val="EAEFF7"/>
          </a:solidFill>
          <a:ln>
            <a:solidFill>
              <a:srgbClr val="EAEFF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4CB61B2-1FE1-46CF-B7A1-0435CF57D064}"/>
              </a:ext>
            </a:extLst>
          </p:cNvPr>
          <p:cNvSpPr/>
          <p:nvPr/>
        </p:nvSpPr>
        <p:spPr>
          <a:xfrm>
            <a:off x="5123541" y="2578350"/>
            <a:ext cx="4746171" cy="319314"/>
          </a:xfrm>
          <a:prstGeom prst="rect">
            <a:avLst/>
          </a:prstGeom>
          <a:solidFill>
            <a:srgbClr val="D2DEEF"/>
          </a:solidFill>
          <a:ln>
            <a:solidFill>
              <a:srgbClr val="D2DE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164DF02-C53A-46AB-A16A-25A4762AEEF0}"/>
              </a:ext>
            </a:extLst>
          </p:cNvPr>
          <p:cNvSpPr/>
          <p:nvPr/>
        </p:nvSpPr>
        <p:spPr>
          <a:xfrm>
            <a:off x="5123540" y="3048688"/>
            <a:ext cx="4746171" cy="319314"/>
          </a:xfrm>
          <a:prstGeom prst="rect">
            <a:avLst/>
          </a:prstGeom>
          <a:solidFill>
            <a:srgbClr val="EAEFF7"/>
          </a:solidFill>
          <a:ln>
            <a:solidFill>
              <a:srgbClr val="EAEFF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8B73BA5-0FE2-4CA0-9EE8-5398DF7C2474}"/>
              </a:ext>
            </a:extLst>
          </p:cNvPr>
          <p:cNvSpPr/>
          <p:nvPr/>
        </p:nvSpPr>
        <p:spPr>
          <a:xfrm>
            <a:off x="5123540" y="3519026"/>
            <a:ext cx="4746171" cy="319314"/>
          </a:xfrm>
          <a:prstGeom prst="rect">
            <a:avLst/>
          </a:prstGeom>
          <a:solidFill>
            <a:srgbClr val="D2DEEF"/>
          </a:solidFill>
          <a:ln>
            <a:solidFill>
              <a:srgbClr val="D2DE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655035B-1D22-4AAB-95D2-EA4CE494A1BD}"/>
              </a:ext>
            </a:extLst>
          </p:cNvPr>
          <p:cNvSpPr/>
          <p:nvPr/>
        </p:nvSpPr>
        <p:spPr>
          <a:xfrm>
            <a:off x="5123539" y="3867369"/>
            <a:ext cx="4746171" cy="441309"/>
          </a:xfrm>
          <a:prstGeom prst="rect">
            <a:avLst/>
          </a:prstGeom>
          <a:solidFill>
            <a:srgbClr val="EAEFF7"/>
          </a:solidFill>
          <a:ln>
            <a:solidFill>
              <a:srgbClr val="EAEFF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6A57DAD-38CB-4F70-A852-EDF14B57E234}"/>
              </a:ext>
            </a:extLst>
          </p:cNvPr>
          <p:cNvSpPr/>
          <p:nvPr/>
        </p:nvSpPr>
        <p:spPr>
          <a:xfrm>
            <a:off x="5123539" y="4366736"/>
            <a:ext cx="4746171" cy="319314"/>
          </a:xfrm>
          <a:prstGeom prst="rect">
            <a:avLst/>
          </a:prstGeom>
          <a:solidFill>
            <a:srgbClr val="D2DEEF"/>
          </a:solidFill>
          <a:ln>
            <a:solidFill>
              <a:srgbClr val="D2DE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9ADA051-F926-45FE-8998-C2B706749B7C}"/>
              </a:ext>
            </a:extLst>
          </p:cNvPr>
          <p:cNvSpPr/>
          <p:nvPr/>
        </p:nvSpPr>
        <p:spPr>
          <a:xfrm>
            <a:off x="5123538" y="4837074"/>
            <a:ext cx="4746171" cy="319314"/>
          </a:xfrm>
          <a:prstGeom prst="rect">
            <a:avLst/>
          </a:prstGeom>
          <a:solidFill>
            <a:srgbClr val="EAEFF7"/>
          </a:solidFill>
          <a:ln>
            <a:solidFill>
              <a:srgbClr val="EAEFF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A144646-B53E-4287-B156-6A72C6BDDA7E}"/>
              </a:ext>
            </a:extLst>
          </p:cNvPr>
          <p:cNvSpPr/>
          <p:nvPr/>
        </p:nvSpPr>
        <p:spPr>
          <a:xfrm>
            <a:off x="5123538" y="5307412"/>
            <a:ext cx="4746171" cy="319314"/>
          </a:xfrm>
          <a:prstGeom prst="rect">
            <a:avLst/>
          </a:prstGeom>
          <a:solidFill>
            <a:srgbClr val="D2DEEF"/>
          </a:solidFill>
          <a:ln>
            <a:solidFill>
              <a:srgbClr val="D2DE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B143D710-11A7-498F-9418-5DDBBEB068D6}"/>
              </a:ext>
            </a:extLst>
          </p:cNvPr>
          <p:cNvSpPr/>
          <p:nvPr/>
        </p:nvSpPr>
        <p:spPr>
          <a:xfrm>
            <a:off x="5123537" y="5655755"/>
            <a:ext cx="4746171" cy="441309"/>
          </a:xfrm>
          <a:prstGeom prst="rect">
            <a:avLst/>
          </a:prstGeom>
          <a:solidFill>
            <a:srgbClr val="EAEFF7"/>
          </a:solidFill>
          <a:ln>
            <a:solidFill>
              <a:srgbClr val="EAEFF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E288D865-EF1C-4184-A533-AAB7378CC1B3}"/>
              </a:ext>
            </a:extLst>
          </p:cNvPr>
          <p:cNvSpPr/>
          <p:nvPr/>
        </p:nvSpPr>
        <p:spPr>
          <a:xfrm>
            <a:off x="5123536" y="6155998"/>
            <a:ext cx="4746171" cy="319314"/>
          </a:xfrm>
          <a:prstGeom prst="rect">
            <a:avLst/>
          </a:prstGeom>
          <a:solidFill>
            <a:srgbClr val="D2DEEF"/>
          </a:solidFill>
          <a:ln>
            <a:solidFill>
              <a:srgbClr val="D2DE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6129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7944BAF9-C221-4A8E-A663-710F3A4415F5}"/>
              </a:ext>
            </a:extLst>
          </p:cNvPr>
          <p:cNvGraphicFramePr>
            <a:graphicFrameLocks noGrp="1"/>
          </p:cNvGraphicFramePr>
          <p:nvPr/>
        </p:nvGraphicFramePr>
        <p:xfrm>
          <a:off x="2164080" y="313433"/>
          <a:ext cx="7863840" cy="6231134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731008">
                  <a:extLst>
                    <a:ext uri="{9D8B030D-6E8A-4147-A177-3AD203B41FA5}">
                      <a16:colId xmlns:a16="http://schemas.microsoft.com/office/drawing/2014/main" val="191056019"/>
                    </a:ext>
                  </a:extLst>
                </a:gridCol>
                <a:gridCol w="5132832">
                  <a:extLst>
                    <a:ext uri="{9D8B030D-6E8A-4147-A177-3AD203B41FA5}">
                      <a16:colId xmlns:a16="http://schemas.microsoft.com/office/drawing/2014/main" val="2443395448"/>
                    </a:ext>
                  </a:extLst>
                </a:gridCol>
              </a:tblGrid>
              <a:tr h="445081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/>
                        <a:t>Term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/>
                        <a:t>Product of factors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7473118"/>
                  </a:ext>
                </a:extLst>
              </a:tr>
              <a:tr h="445081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/>
                        <a:t>2p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rgbClr val="FF0000"/>
                          </a:solidFill>
                        </a:rPr>
                        <a:t>2 x 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4961112"/>
                  </a:ext>
                </a:extLst>
              </a:tr>
              <a:tr h="445081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/>
                        <a:t>4p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rgbClr val="FF0000"/>
                          </a:solidFill>
                        </a:rPr>
                        <a:t>2 x 2 x 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8012119"/>
                  </a:ext>
                </a:extLst>
              </a:tr>
              <a:tr h="445081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/>
                        <a:t>6p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rgbClr val="FF0000"/>
                          </a:solidFill>
                        </a:rPr>
                        <a:t>2 x 3 x 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5411596"/>
                  </a:ext>
                </a:extLst>
              </a:tr>
              <a:tr h="445081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/>
                        <a:t>9p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rgbClr val="FF0000"/>
                          </a:solidFill>
                        </a:rPr>
                        <a:t>3 x 3 x 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6489599"/>
                  </a:ext>
                </a:extLst>
              </a:tr>
              <a:tr h="445081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/>
                        <a:t>12p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rgbClr val="FF0000"/>
                          </a:solidFill>
                        </a:rPr>
                        <a:t>2 x 2 x 3 x 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316916"/>
                  </a:ext>
                </a:extLst>
              </a:tr>
              <a:tr h="445081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/>
                        <a:t>12pr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2 x 2 x 3 x p x 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175853"/>
                  </a:ext>
                </a:extLst>
              </a:tr>
              <a:tr h="44508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dirty="0"/>
                        <a:t>12p</a:t>
                      </a:r>
                      <a:r>
                        <a:rPr lang="en-GB" sz="2000" b="1" baseline="30000" dirty="0"/>
                        <a:t>2</a:t>
                      </a:r>
                      <a:endParaRPr lang="en-GB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2 x 2 x 3 x p x 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2466438"/>
                  </a:ext>
                </a:extLst>
              </a:tr>
              <a:tr h="44508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dirty="0"/>
                        <a:t>12p</a:t>
                      </a:r>
                      <a:r>
                        <a:rPr lang="en-GB" sz="2000" b="1" baseline="30000" dirty="0"/>
                        <a:t>2</a:t>
                      </a:r>
                      <a:r>
                        <a:rPr lang="en-GB" sz="2000" b="1" baseline="0" dirty="0"/>
                        <a:t>r</a:t>
                      </a:r>
                      <a:endParaRPr lang="en-GB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2 x 2 x 3 x p x p x 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0786970"/>
                  </a:ext>
                </a:extLst>
              </a:tr>
              <a:tr h="445081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/>
                        <a:t>20p</a:t>
                      </a:r>
                      <a:r>
                        <a:rPr lang="en-GB" sz="2000" b="1" baseline="30000" dirty="0"/>
                        <a:t>2</a:t>
                      </a:r>
                      <a:r>
                        <a:rPr lang="en-GB" sz="2000" b="1" baseline="0" dirty="0"/>
                        <a:t>r</a:t>
                      </a:r>
                      <a:endParaRPr lang="en-GB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dirty="0">
                          <a:solidFill>
                            <a:srgbClr val="FF0000"/>
                          </a:solidFill>
                        </a:rPr>
                        <a:t>2 x 2 x 4 x p x p x 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6733778"/>
                  </a:ext>
                </a:extLst>
              </a:tr>
              <a:tr h="445081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/>
                        <a:t>20p</a:t>
                      </a:r>
                      <a:r>
                        <a:rPr lang="en-GB" sz="2000" b="1" baseline="30000" dirty="0"/>
                        <a:t>2</a:t>
                      </a:r>
                      <a:r>
                        <a:rPr lang="en-GB" sz="2000" b="1" baseline="0" dirty="0"/>
                        <a:t>r</a:t>
                      </a:r>
                      <a:r>
                        <a:rPr lang="en-GB" sz="2000" b="1" baseline="30000" dirty="0"/>
                        <a:t>2</a:t>
                      </a:r>
                      <a:endParaRPr lang="en-GB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dirty="0">
                          <a:solidFill>
                            <a:srgbClr val="FF0000"/>
                          </a:solidFill>
                        </a:rPr>
                        <a:t>2 x 2 x 4 x p x p x r x 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325982"/>
                  </a:ext>
                </a:extLst>
              </a:tr>
              <a:tr h="445081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/>
                        <a:t>20p</a:t>
                      </a:r>
                      <a:r>
                        <a:rPr lang="en-GB" sz="2000" b="1" baseline="30000" dirty="0"/>
                        <a:t>3</a:t>
                      </a:r>
                      <a:r>
                        <a:rPr lang="en-GB" sz="2000" b="1" baseline="0" dirty="0"/>
                        <a:t>r</a:t>
                      </a:r>
                      <a:r>
                        <a:rPr lang="en-GB" sz="2000" b="1" baseline="30000" dirty="0"/>
                        <a:t>2</a:t>
                      </a:r>
                      <a:endParaRPr lang="en-GB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dirty="0">
                          <a:solidFill>
                            <a:srgbClr val="FF0000"/>
                          </a:solidFill>
                        </a:rPr>
                        <a:t>2 x 2 x 4 x p x p x p x r x 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3223277"/>
                  </a:ext>
                </a:extLst>
              </a:tr>
              <a:tr h="44508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dirty="0"/>
                        <a:t>20p</a:t>
                      </a:r>
                      <a:r>
                        <a:rPr lang="en-GB" sz="2000" b="1" baseline="30000" dirty="0"/>
                        <a:t>2</a:t>
                      </a:r>
                      <a:r>
                        <a:rPr lang="en-GB" sz="2000" b="1" baseline="0" dirty="0"/>
                        <a:t>r</a:t>
                      </a:r>
                      <a:r>
                        <a:rPr lang="en-GB" sz="2000" b="1" baseline="30000" dirty="0"/>
                        <a:t>3</a:t>
                      </a:r>
                      <a:endParaRPr lang="en-GB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dirty="0">
                          <a:solidFill>
                            <a:srgbClr val="FF0000"/>
                          </a:solidFill>
                        </a:rPr>
                        <a:t>2 x 2 x 4 x p x p x r x r x 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556146"/>
                  </a:ext>
                </a:extLst>
              </a:tr>
              <a:tr h="445081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/>
                        <a:t>30p</a:t>
                      </a:r>
                      <a:r>
                        <a:rPr lang="en-GB" sz="2000" b="1" baseline="30000" dirty="0"/>
                        <a:t>4</a:t>
                      </a:r>
                      <a:r>
                        <a:rPr lang="en-GB" sz="2000" b="1" baseline="0" dirty="0"/>
                        <a:t>r</a:t>
                      </a:r>
                      <a:r>
                        <a:rPr lang="en-GB" sz="2000" b="1" baseline="30000" dirty="0"/>
                        <a:t>7</a:t>
                      </a:r>
                      <a:endParaRPr lang="en-GB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dirty="0">
                          <a:solidFill>
                            <a:srgbClr val="FF0000"/>
                          </a:solidFill>
                        </a:rPr>
                        <a:t>2 x 3 x 5 x p x p x p x p x r x r x r x r x r x r x 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43267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52686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7944BAF9-C221-4A8E-A663-710F3A4415F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4099032"/>
              </p:ext>
            </p:extLst>
          </p:nvPr>
        </p:nvGraphicFramePr>
        <p:xfrm>
          <a:off x="2164080" y="313433"/>
          <a:ext cx="7863840" cy="6231134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731008">
                  <a:extLst>
                    <a:ext uri="{9D8B030D-6E8A-4147-A177-3AD203B41FA5}">
                      <a16:colId xmlns:a16="http://schemas.microsoft.com/office/drawing/2014/main" val="191056019"/>
                    </a:ext>
                  </a:extLst>
                </a:gridCol>
                <a:gridCol w="5132832">
                  <a:extLst>
                    <a:ext uri="{9D8B030D-6E8A-4147-A177-3AD203B41FA5}">
                      <a16:colId xmlns:a16="http://schemas.microsoft.com/office/drawing/2014/main" val="2443395448"/>
                    </a:ext>
                  </a:extLst>
                </a:gridCol>
              </a:tblGrid>
              <a:tr h="445081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/>
                        <a:t>Term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/>
                        <a:t>Product of factors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7473118"/>
                  </a:ext>
                </a:extLst>
              </a:tr>
              <a:tr h="445081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/>
                        <a:t>2p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rgbClr val="FF0000"/>
                          </a:solidFill>
                        </a:rPr>
                        <a:t>2 x 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4961112"/>
                  </a:ext>
                </a:extLst>
              </a:tr>
              <a:tr h="445081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rgbClr val="FF0000"/>
                          </a:solidFill>
                        </a:rPr>
                        <a:t>4p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chemeClr val="tx1"/>
                          </a:solidFill>
                        </a:rPr>
                        <a:t>2 x 2 x 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8012119"/>
                  </a:ext>
                </a:extLst>
              </a:tr>
              <a:tr h="445081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/>
                        <a:t>6p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rgbClr val="FF0000"/>
                          </a:solidFill>
                        </a:rPr>
                        <a:t>2 x 3 x 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5411596"/>
                  </a:ext>
                </a:extLst>
              </a:tr>
              <a:tr h="445081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/>
                        <a:t>9p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rgbClr val="FF0000"/>
                          </a:solidFill>
                        </a:rPr>
                        <a:t>3 x 3 x 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6489599"/>
                  </a:ext>
                </a:extLst>
              </a:tr>
              <a:tr h="445081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rgbClr val="FF0000"/>
                          </a:solidFill>
                        </a:rPr>
                        <a:t>12p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chemeClr val="tx1"/>
                          </a:solidFill>
                        </a:rPr>
                        <a:t>2 x 2 x 3 x 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316916"/>
                  </a:ext>
                </a:extLst>
              </a:tr>
              <a:tr h="445081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/>
                        <a:t>12pr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2 x 2 x 3 x p x 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175853"/>
                  </a:ext>
                </a:extLst>
              </a:tr>
              <a:tr h="44508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dirty="0">
                          <a:solidFill>
                            <a:srgbClr val="FF0000"/>
                          </a:solidFill>
                        </a:rPr>
                        <a:t>12p</a:t>
                      </a:r>
                      <a:r>
                        <a:rPr lang="en-GB" sz="2000" b="1" baseline="30000" dirty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en-GB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2 x 2 x 3 x p x 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2466438"/>
                  </a:ext>
                </a:extLst>
              </a:tr>
              <a:tr h="44508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dirty="0">
                          <a:solidFill>
                            <a:srgbClr val="FF0000"/>
                          </a:solidFill>
                        </a:rPr>
                        <a:t>12p</a:t>
                      </a:r>
                      <a:r>
                        <a:rPr lang="en-GB" sz="2000" b="1" baseline="30000" dirty="0">
                          <a:solidFill>
                            <a:srgbClr val="FF0000"/>
                          </a:solidFill>
                        </a:rPr>
                        <a:t>2</a:t>
                      </a:r>
                      <a:r>
                        <a:rPr lang="en-GB" sz="2000" b="1" baseline="0" dirty="0">
                          <a:solidFill>
                            <a:srgbClr val="FF0000"/>
                          </a:solidFill>
                        </a:rPr>
                        <a:t>r</a:t>
                      </a:r>
                      <a:endParaRPr lang="en-GB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2 x 2 x 3 x p x p x 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0786970"/>
                  </a:ext>
                </a:extLst>
              </a:tr>
              <a:tr h="445081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/>
                        <a:t>20p</a:t>
                      </a:r>
                      <a:r>
                        <a:rPr lang="en-GB" sz="2000" b="1" baseline="30000" dirty="0"/>
                        <a:t>2</a:t>
                      </a:r>
                      <a:r>
                        <a:rPr lang="en-GB" sz="2000" b="1" baseline="0" dirty="0"/>
                        <a:t>r</a:t>
                      </a:r>
                      <a:endParaRPr lang="en-GB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dirty="0">
                          <a:solidFill>
                            <a:srgbClr val="FF0000"/>
                          </a:solidFill>
                        </a:rPr>
                        <a:t>2 x 2 x 4 x p x p x 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6733778"/>
                  </a:ext>
                </a:extLst>
              </a:tr>
              <a:tr h="445081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/>
                        <a:t>20p</a:t>
                      </a:r>
                      <a:r>
                        <a:rPr lang="en-GB" sz="2000" b="1" baseline="30000" dirty="0"/>
                        <a:t>2</a:t>
                      </a:r>
                      <a:r>
                        <a:rPr lang="en-GB" sz="2000" b="1" baseline="0" dirty="0"/>
                        <a:t>r</a:t>
                      </a:r>
                      <a:r>
                        <a:rPr lang="en-GB" sz="2000" b="1" baseline="30000" dirty="0"/>
                        <a:t>2</a:t>
                      </a:r>
                      <a:endParaRPr lang="en-GB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dirty="0">
                          <a:solidFill>
                            <a:srgbClr val="FF0000"/>
                          </a:solidFill>
                        </a:rPr>
                        <a:t>2 x 2 x 4 x p x p x r x 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325982"/>
                  </a:ext>
                </a:extLst>
              </a:tr>
              <a:tr h="445081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rgbClr val="FF0000"/>
                          </a:solidFill>
                        </a:rPr>
                        <a:t>20p</a:t>
                      </a:r>
                      <a:r>
                        <a:rPr lang="en-GB" sz="2000" b="1" baseline="30000" dirty="0">
                          <a:solidFill>
                            <a:srgbClr val="FF0000"/>
                          </a:solidFill>
                        </a:rPr>
                        <a:t>3</a:t>
                      </a:r>
                      <a:r>
                        <a:rPr lang="en-GB" sz="2000" b="1" baseline="0" dirty="0">
                          <a:solidFill>
                            <a:srgbClr val="FF0000"/>
                          </a:solidFill>
                        </a:rPr>
                        <a:t>r</a:t>
                      </a:r>
                      <a:r>
                        <a:rPr lang="en-GB" sz="2000" b="1" baseline="30000" dirty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en-GB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dirty="0">
                          <a:solidFill>
                            <a:schemeClr val="tx1"/>
                          </a:solidFill>
                        </a:rPr>
                        <a:t>2 x 2 x 4 x p x p x p x r x 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3223277"/>
                  </a:ext>
                </a:extLst>
              </a:tr>
              <a:tr h="44508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dirty="0"/>
                        <a:t>20p</a:t>
                      </a:r>
                      <a:r>
                        <a:rPr lang="en-GB" sz="2000" b="1" baseline="30000" dirty="0"/>
                        <a:t>2</a:t>
                      </a:r>
                      <a:r>
                        <a:rPr lang="en-GB" sz="2000" b="1" baseline="0" dirty="0"/>
                        <a:t>r</a:t>
                      </a:r>
                      <a:r>
                        <a:rPr lang="en-GB" sz="2000" b="1" baseline="30000" dirty="0"/>
                        <a:t>3</a:t>
                      </a:r>
                      <a:endParaRPr lang="en-GB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dirty="0">
                          <a:solidFill>
                            <a:srgbClr val="FF0000"/>
                          </a:solidFill>
                        </a:rPr>
                        <a:t>2 x 2 x 4 x p x p x r x r x 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556146"/>
                  </a:ext>
                </a:extLst>
              </a:tr>
              <a:tr h="445081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/>
                        <a:t>30p</a:t>
                      </a:r>
                      <a:r>
                        <a:rPr lang="en-GB" sz="2000" b="1" baseline="30000" dirty="0"/>
                        <a:t>4</a:t>
                      </a:r>
                      <a:r>
                        <a:rPr lang="en-GB" sz="2000" b="1" baseline="0" dirty="0"/>
                        <a:t>r</a:t>
                      </a:r>
                      <a:r>
                        <a:rPr lang="en-GB" sz="2000" b="1" baseline="30000" dirty="0"/>
                        <a:t>7</a:t>
                      </a:r>
                      <a:endParaRPr lang="en-GB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dirty="0">
                          <a:solidFill>
                            <a:srgbClr val="FF0000"/>
                          </a:solidFill>
                        </a:rPr>
                        <a:t>2 x 3 x 5 x p x p x p x p x r x r x r x r x r x r x 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4326738"/>
                  </a:ext>
                </a:extLst>
              </a:tr>
            </a:tbl>
          </a:graphicData>
        </a:graphic>
      </p:graphicFrame>
      <p:sp>
        <p:nvSpPr>
          <p:cNvPr id="2" name="Rectangle 1">
            <a:extLst>
              <a:ext uri="{FF2B5EF4-FFF2-40B4-BE49-F238E27FC236}">
                <a16:creationId xmlns:a16="http://schemas.microsoft.com/office/drawing/2014/main" id="{D60ED0FA-6D7E-4C5F-9688-8F819229D664}"/>
              </a:ext>
            </a:extLst>
          </p:cNvPr>
          <p:cNvSpPr/>
          <p:nvPr/>
        </p:nvSpPr>
        <p:spPr>
          <a:xfrm>
            <a:off x="5123543" y="812800"/>
            <a:ext cx="4746171" cy="319314"/>
          </a:xfrm>
          <a:prstGeom prst="rect">
            <a:avLst/>
          </a:prstGeom>
          <a:solidFill>
            <a:srgbClr val="D2DEEF"/>
          </a:solidFill>
          <a:ln>
            <a:solidFill>
              <a:srgbClr val="D2DE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18C7776-FBBF-4BE7-B205-BC5D35304B4C}"/>
              </a:ext>
            </a:extLst>
          </p:cNvPr>
          <p:cNvSpPr/>
          <p:nvPr/>
        </p:nvSpPr>
        <p:spPr>
          <a:xfrm>
            <a:off x="2656114" y="1254110"/>
            <a:ext cx="2191657" cy="298919"/>
          </a:xfrm>
          <a:prstGeom prst="rect">
            <a:avLst/>
          </a:prstGeom>
          <a:solidFill>
            <a:srgbClr val="EAEFF7"/>
          </a:solidFill>
          <a:ln>
            <a:solidFill>
              <a:srgbClr val="EAEFF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8AD3277-3148-44E5-AA50-0AF55FD23917}"/>
              </a:ext>
            </a:extLst>
          </p:cNvPr>
          <p:cNvSpPr/>
          <p:nvPr/>
        </p:nvSpPr>
        <p:spPr>
          <a:xfrm>
            <a:off x="5123542" y="1753476"/>
            <a:ext cx="4746171" cy="319314"/>
          </a:xfrm>
          <a:prstGeom prst="rect">
            <a:avLst/>
          </a:prstGeom>
          <a:solidFill>
            <a:srgbClr val="D2DEEF"/>
          </a:solidFill>
          <a:ln>
            <a:solidFill>
              <a:srgbClr val="D2DE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F7D06BC-ADBB-4143-B138-D85AB090D8CF}"/>
              </a:ext>
            </a:extLst>
          </p:cNvPr>
          <p:cNvSpPr/>
          <p:nvPr/>
        </p:nvSpPr>
        <p:spPr>
          <a:xfrm>
            <a:off x="5123541" y="2101819"/>
            <a:ext cx="4746171" cy="441309"/>
          </a:xfrm>
          <a:prstGeom prst="rect">
            <a:avLst/>
          </a:prstGeom>
          <a:solidFill>
            <a:srgbClr val="EAEFF7"/>
          </a:solidFill>
          <a:ln>
            <a:solidFill>
              <a:srgbClr val="EAEFF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4CB61B2-1FE1-46CF-B7A1-0435CF57D064}"/>
              </a:ext>
            </a:extLst>
          </p:cNvPr>
          <p:cNvSpPr/>
          <p:nvPr/>
        </p:nvSpPr>
        <p:spPr>
          <a:xfrm>
            <a:off x="2503716" y="2543128"/>
            <a:ext cx="2191657" cy="298919"/>
          </a:xfrm>
          <a:prstGeom prst="rect">
            <a:avLst/>
          </a:prstGeom>
          <a:solidFill>
            <a:srgbClr val="D2DEEF"/>
          </a:solidFill>
          <a:ln>
            <a:solidFill>
              <a:srgbClr val="D2DE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164DF02-C53A-46AB-A16A-25A4762AEEF0}"/>
              </a:ext>
            </a:extLst>
          </p:cNvPr>
          <p:cNvSpPr/>
          <p:nvPr/>
        </p:nvSpPr>
        <p:spPr>
          <a:xfrm>
            <a:off x="5123540" y="3048688"/>
            <a:ext cx="4746171" cy="319314"/>
          </a:xfrm>
          <a:prstGeom prst="rect">
            <a:avLst/>
          </a:prstGeom>
          <a:solidFill>
            <a:srgbClr val="EAEFF7"/>
          </a:solidFill>
          <a:ln>
            <a:solidFill>
              <a:srgbClr val="EAEFF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8B73BA5-0FE2-4CA0-9EE8-5398DF7C2474}"/>
              </a:ext>
            </a:extLst>
          </p:cNvPr>
          <p:cNvSpPr/>
          <p:nvPr/>
        </p:nvSpPr>
        <p:spPr>
          <a:xfrm>
            <a:off x="2503715" y="3429000"/>
            <a:ext cx="2191657" cy="298919"/>
          </a:xfrm>
          <a:prstGeom prst="rect">
            <a:avLst/>
          </a:prstGeom>
          <a:solidFill>
            <a:srgbClr val="D2DEEF"/>
          </a:solidFill>
          <a:ln>
            <a:solidFill>
              <a:srgbClr val="D2DE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655035B-1D22-4AAB-95D2-EA4CE494A1BD}"/>
              </a:ext>
            </a:extLst>
          </p:cNvPr>
          <p:cNvSpPr/>
          <p:nvPr/>
        </p:nvSpPr>
        <p:spPr>
          <a:xfrm>
            <a:off x="2503714" y="3868559"/>
            <a:ext cx="2191657" cy="413122"/>
          </a:xfrm>
          <a:prstGeom prst="rect">
            <a:avLst/>
          </a:prstGeom>
          <a:solidFill>
            <a:srgbClr val="EAEFF7"/>
          </a:solidFill>
          <a:ln>
            <a:solidFill>
              <a:srgbClr val="EAEFF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6A57DAD-38CB-4F70-A852-EDF14B57E234}"/>
              </a:ext>
            </a:extLst>
          </p:cNvPr>
          <p:cNvSpPr/>
          <p:nvPr/>
        </p:nvSpPr>
        <p:spPr>
          <a:xfrm>
            <a:off x="5123539" y="4366736"/>
            <a:ext cx="4746171" cy="319314"/>
          </a:xfrm>
          <a:prstGeom prst="rect">
            <a:avLst/>
          </a:prstGeom>
          <a:solidFill>
            <a:srgbClr val="D2DEEF"/>
          </a:solidFill>
          <a:ln>
            <a:solidFill>
              <a:srgbClr val="D2DE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9ADA051-F926-45FE-8998-C2B706749B7C}"/>
              </a:ext>
            </a:extLst>
          </p:cNvPr>
          <p:cNvSpPr/>
          <p:nvPr/>
        </p:nvSpPr>
        <p:spPr>
          <a:xfrm>
            <a:off x="5123538" y="4837074"/>
            <a:ext cx="4746171" cy="319314"/>
          </a:xfrm>
          <a:prstGeom prst="rect">
            <a:avLst/>
          </a:prstGeom>
          <a:solidFill>
            <a:srgbClr val="EAEFF7"/>
          </a:solidFill>
          <a:ln>
            <a:solidFill>
              <a:srgbClr val="EAEFF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A144646-B53E-4287-B156-6A72C6BDDA7E}"/>
              </a:ext>
            </a:extLst>
          </p:cNvPr>
          <p:cNvSpPr/>
          <p:nvPr/>
        </p:nvSpPr>
        <p:spPr>
          <a:xfrm>
            <a:off x="2220680" y="5262305"/>
            <a:ext cx="2191657" cy="298919"/>
          </a:xfrm>
          <a:prstGeom prst="rect">
            <a:avLst/>
          </a:prstGeom>
          <a:solidFill>
            <a:srgbClr val="D2DEEF"/>
          </a:solidFill>
          <a:ln>
            <a:solidFill>
              <a:srgbClr val="D2DE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B143D710-11A7-498F-9418-5DDBBEB068D6}"/>
              </a:ext>
            </a:extLst>
          </p:cNvPr>
          <p:cNvSpPr/>
          <p:nvPr/>
        </p:nvSpPr>
        <p:spPr>
          <a:xfrm>
            <a:off x="5123537" y="5655755"/>
            <a:ext cx="4746171" cy="441309"/>
          </a:xfrm>
          <a:prstGeom prst="rect">
            <a:avLst/>
          </a:prstGeom>
          <a:solidFill>
            <a:srgbClr val="EAEFF7"/>
          </a:solidFill>
          <a:ln>
            <a:solidFill>
              <a:srgbClr val="EAEFF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E288D865-EF1C-4184-A533-AAB7378CC1B3}"/>
              </a:ext>
            </a:extLst>
          </p:cNvPr>
          <p:cNvSpPr/>
          <p:nvPr/>
        </p:nvSpPr>
        <p:spPr>
          <a:xfrm>
            <a:off x="5123536" y="6155998"/>
            <a:ext cx="4746171" cy="319314"/>
          </a:xfrm>
          <a:prstGeom prst="rect">
            <a:avLst/>
          </a:prstGeom>
          <a:solidFill>
            <a:srgbClr val="D2DEEF"/>
          </a:solidFill>
          <a:ln>
            <a:solidFill>
              <a:srgbClr val="D2DE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6027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534</Words>
  <Application>Microsoft Office PowerPoint</Application>
  <PresentationFormat>Widescreen</PresentationFormat>
  <Paragraphs>125</Paragraphs>
  <Slides>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Calibri</vt:lpstr>
      <vt:lpstr>Calibri Light</vt:lpstr>
      <vt:lpstr>Cambria Math</vt:lpstr>
      <vt:lpstr>Office Theme</vt:lpstr>
      <vt:lpstr>1_Office Theme</vt:lpstr>
      <vt:lpstr>2_Office Theme</vt:lpstr>
      <vt:lpstr>Products of Factors for Single Term Expressions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Products of Factors for Single Term Expressions</dc:title>
  <dc:creator>Simon Curtis</dc:creator>
  <cp:keywords>@alenfiddle</cp:keywords>
  <cp:lastModifiedBy>Craig Barton</cp:lastModifiedBy>
  <cp:revision>4</cp:revision>
  <dcterms:created xsi:type="dcterms:W3CDTF">2022-03-16T15:09:08Z</dcterms:created>
  <dcterms:modified xsi:type="dcterms:W3CDTF">2022-04-21T11:07:11Z</dcterms:modified>
</cp:coreProperties>
</file>