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  <p:sldMasterId id="2147483904" r:id="rId2"/>
    <p:sldMasterId id="2147483936" r:id="rId3"/>
    <p:sldMasterId id="2147483948" r:id="rId4"/>
  </p:sldMasterIdLst>
  <p:notesMasterIdLst>
    <p:notesMasterId r:id="rId9"/>
  </p:notesMasterIdLst>
  <p:sldIdLst>
    <p:sldId id="382" r:id="rId5"/>
    <p:sldId id="383" r:id="rId6"/>
    <p:sldId id="384" r:id="rId7"/>
    <p:sldId id="557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FFF"/>
    <a:srgbClr val="0066FF"/>
    <a:srgbClr val="CC00CC"/>
    <a:srgbClr val="03F73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2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C9CF1-7F3F-4876-B43A-81BF0798EEDA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8AA60-A30C-4994-A506-B3DEF928A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3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754C628-4803-4A9F-8C5D-86953ABFA4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7858ADB0-0DFF-4623-BB0F-1738A02E27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B49F0A9D-B216-418C-AEA3-FE3C3A1E93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2D1080-11B5-490D-9F76-07832CBC531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89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55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FB7F3-BC51-4457-8147-BF21C4EE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99E17-7482-406E-951C-01207E0B7884}" type="datetimeFigureOut">
              <a:rPr lang="en-GB"/>
              <a:pPr>
                <a:defRPr/>
              </a:pPr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8CB76-7AB1-4749-8A35-49F3FF16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18190-D1F9-4A2A-A00D-4EEC5913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EA4F0-E499-4934-B5A6-F701B77D33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1467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AE5F4-B1D2-47DD-A1B3-14E35C64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B3F0-B767-49E5-8FA0-A7D160A09132}" type="datetimeFigureOut">
              <a:rPr lang="en-GB"/>
              <a:pPr>
                <a:defRPr/>
              </a:pPr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3A90C-EA88-44CD-9945-542D47AE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961F2-4C2A-4EF6-B67D-D6DF62263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A93AE-886F-4DCD-BA75-E7DDA01927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4385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9DAF7-8139-455B-A9A3-52347301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25A00-A7BD-4DD5-A0D8-61C1555F99F2}" type="datetimeFigureOut">
              <a:rPr lang="en-GB"/>
              <a:pPr>
                <a:defRPr/>
              </a:pPr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6837D-E7D1-40B5-9B92-EF5D357C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E92EC-5B9D-419B-AAB6-5B57D3D4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8BB91-B2FF-4299-A9CD-97769559B3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5641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AD07E0-9CF9-4A25-A07F-2A44627D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AF5A5-676B-4309-8E90-65892DC0206F}" type="datetimeFigureOut">
              <a:rPr lang="en-GB"/>
              <a:pPr>
                <a:defRPr/>
              </a:pPr>
              <a:t>05/12/2022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9F2661-170D-4420-87E1-28768239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0F859B-FA4A-4539-A757-E784F4A1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6B8F2-5C7F-4289-8EE5-2C7A7F5DED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4576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2430053-BD2A-4481-82B1-0CD25124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DE5B-44E8-49B9-B8C2-F254828701D4}" type="datetimeFigureOut">
              <a:rPr lang="en-GB"/>
              <a:pPr>
                <a:defRPr/>
              </a:pPr>
              <a:t>05/12/2022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0E270A4-E075-47A2-A84A-7277711B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80F2555-EED6-4B28-A795-C0796C44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5E663-E2F1-41B4-8EF1-BB3135E074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521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0AD501-01CE-44C1-944A-30E6AAC9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AC46C-9B5E-4D29-BB72-5F20482BD97D}" type="datetimeFigureOut">
              <a:rPr lang="en-GB"/>
              <a:pPr>
                <a:defRPr/>
              </a:pPr>
              <a:t>05/12/2022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464E14D-272A-4A7D-8A09-2398ED5F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EAB136-ADE3-483F-B9A5-3C20387BB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9A4FE-F6C6-43D1-809E-04AE879944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8149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CA6689-8CAF-4E3F-B9AB-3BADF205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6C02-07F7-4A8E-AC77-502813D131E0}" type="datetimeFigureOut">
              <a:rPr lang="en-GB"/>
              <a:pPr>
                <a:defRPr/>
              </a:pPr>
              <a:t>05/12/2022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3EDF8FD-E0DA-4BDB-BD83-905F1431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731F693-0DDE-4FC1-949F-B94C623C3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474BF-B542-4A89-A3EB-A5A47003A0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041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78DFBB-449E-4547-9107-24C173C6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1234C-FCEA-454B-8B2A-744E69851A2E}" type="datetimeFigureOut">
              <a:rPr lang="en-GB"/>
              <a:pPr>
                <a:defRPr/>
              </a:pPr>
              <a:t>05/12/2022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51EFE3-229F-44DB-8FB2-FF53C4BC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0F82A2-97B5-4757-A30E-2B5BA076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3680D-5E02-4753-997B-4D40ED03C5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8163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BFA8A2-1288-44A4-BB7D-91D463E3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0FFE-A79C-4424-9868-2590B8A5AAE5}" type="datetimeFigureOut">
              <a:rPr lang="en-GB"/>
              <a:pPr>
                <a:defRPr/>
              </a:pPr>
              <a:t>05/12/2022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61016C-4307-4398-B2F1-F3F280925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A76673-46DE-4947-8470-EDF2357A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68939-F745-49DE-BB2A-6DEAE3E074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279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709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E947A-4B05-4705-BF56-3B0B05B9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C1CB-0BB1-4EF2-98DF-8D8F509B5284}" type="datetimeFigureOut">
              <a:rPr lang="en-GB"/>
              <a:pPr>
                <a:defRPr/>
              </a:pPr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8CB0-CB67-45A3-9B1D-6A23893AA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00A26-2C28-4417-A408-3C03D4A6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E479D-9BC5-4161-860F-F6F44EBD99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6073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9AE00-9FB2-4A25-935B-30E6B06F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E1CC-C07C-4C6D-A265-0F68B250E755}" type="datetimeFigureOut">
              <a:rPr lang="en-GB"/>
              <a:pPr>
                <a:defRPr/>
              </a:pPr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E4958-B800-4E89-BB44-FE17362E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9FDAB-3927-4842-85DC-80B3AA1D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F2CCD-8B4F-41A7-84B4-23843A1627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1118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EA8AA-45C9-48E7-BC80-A1A686F95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D63988-387F-4EF4-B2F9-88097FADC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35FB3-C2EE-470F-A5A7-DA6D1A6A0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5A6B1-594E-44A8-A0EC-EFDFC909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50323-3744-4F07-9620-B37783F6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322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42A2-1335-4A3B-92D5-20A737B35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3B5FE-DDEC-4B7D-8684-8C9AEA89C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C7EF5-0BFD-44D9-91F2-A00511FE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B7ABE-06AA-4BCF-9EDF-0F01369EA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9DE68-071D-45A9-8A43-D1231F47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889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8090F-3086-421C-9C62-495E9EDFD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B53F6-5B63-4C93-A970-F4049B6F0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70591-7392-4051-8229-610543FE7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A93CE-6770-44E9-958A-D1458D76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1D19F-8993-44A8-AEB7-91402B09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8737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990B7-F14A-40ED-9596-A401FAF8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DF209-72DF-472E-954F-1EAB8E503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8ADB8-F855-4D2B-93EB-217444D1B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4A165-F325-4B3D-8FA7-BED52E1A7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A7A67-65B6-442A-A6D2-FA3D8C18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39735-3DEB-40E1-984E-D17C0B2E8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52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47D0-37CC-4C07-A3A2-06EA6B4F8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BE38C-25A7-4C66-9D5C-FD762D171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BE03F7-8149-4E7B-A4C5-D0747F12F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DC58A8-3532-43D2-994D-55BDE680E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970CAB-52A9-44FD-ABB9-C04F10254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4D8861-B32B-46EA-96D1-DFAF9BA7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4E7FF-96B5-4552-80C5-82C3085F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4A0C44-8943-4FBE-A355-A8DD21A7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5828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E142-9BC2-4318-A3CD-E4FDA5CD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721BC4-0CB6-4D20-9CFD-B6B9675FF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A90146-D352-4967-89CB-43B84A31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C245A-7210-4A42-8FB3-162E8DD9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0293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85A9AD-7E34-425D-AD24-72D251B1D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2EA348-D4E3-4419-99DE-3D3ABE89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10044-41F4-4A9F-9238-5665DA8E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0014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95BBC-B543-4CED-A790-EB542A9BF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F326A-DF3A-480D-8081-E63FB6DCC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05F09-0A2F-4E98-A659-97D673959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3A52E-70C8-4669-AADD-B159E4EF8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F29A7-C897-4845-BF5D-257BBFA6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F5BD7-2DA6-4590-A031-518BE0BC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24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5935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33D7-D71C-4E24-9584-943906280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267E5F-7157-449E-8F80-4171D60873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ABDEE-BA61-4444-B3E1-CD5F1EBCA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1BB05-5931-48CD-A0B6-E6C392038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F0C27-A0A4-4138-A1A0-128955ED0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26781-4241-4CB8-83C9-CF76FB21B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4251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6F80-CA0D-408A-8979-44F03A31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FE3FF-88B0-4686-A31F-3AEB7A4F5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8D090-CAD2-4C27-B732-84B91B2BF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782F7-5AD3-4F51-B3C3-167D8815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2461C-3A2C-4F76-A05C-B776A8C1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496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DC3B1-1569-48C2-8754-D09BCCFB9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D14BE-9BE8-458C-8274-DCB327979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93157-4E35-4986-B670-811ED64AB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E0582-1053-43F8-8527-1365386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B0C77-19CA-44CF-A0E3-3D85954F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4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8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1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5701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661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0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image" Target="../media/image6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05 December 2022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HCF and LCM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8655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r>
              <a:rPr lang="en-GB" sz="1600" dirty="0">
                <a:latin typeface="Comic Sans MS" pitchFamily="66" charset="0"/>
              </a:rPr>
              <a:t>Factor, prime number, tree, product, multiple, common, highest, lowest</a:t>
            </a:r>
          </a:p>
          <a:p>
            <a:r>
              <a:rPr lang="en-GB" sz="1600" dirty="0">
                <a:latin typeface="Comic Sans MS" pitchFamily="66" charset="0"/>
              </a:rPr>
              <a:t>Prime numbers: 2, 3, 5, 7, 11, 13, 17, 19, 23, 29, 31, 37, 41, 43, 47, 53…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write</a:t>
            </a:r>
            <a:r>
              <a:rPr lang="en-GB" sz="1400" baseline="0" dirty="0">
                <a:latin typeface="Comic Sans MS" pitchFamily="66" charset="0"/>
              </a:rPr>
              <a:t> numbers as products of their prime factors.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calculate</a:t>
            </a:r>
            <a:r>
              <a:rPr lang="en-GB" sz="1400" baseline="0" dirty="0">
                <a:latin typeface="Comic Sans MS" pitchFamily="66" charset="0"/>
              </a:rPr>
              <a:t> the HCF and LCM of pairs of numbers using Venn diagrams.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 answer</a:t>
            </a:r>
            <a:r>
              <a:rPr lang="en-GB" sz="1400" baseline="0" dirty="0">
                <a:latin typeface="Comic Sans MS" pitchFamily="66" charset="0"/>
              </a:rPr>
              <a:t> worded questions on HCF and LCM.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3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05 December 2022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</a:rPr>
              <a:t>Mean of a Subset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  <a:cs typeface="Arial" charset="0"/>
              </a:rPr>
              <a:t>Average, mean, data, set, total, subset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calculate the mean from a set of data.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use the mean</a:t>
            </a:r>
            <a:r>
              <a:rPr lang="en-GB" sz="1400" baseline="0" dirty="0">
                <a:latin typeface="Comic Sans MS" pitchFamily="66" charset="0"/>
                <a:cs typeface="Arial" charset="0"/>
              </a:rPr>
              <a:t> to calculate a missing value.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calculate the mean of a subset.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2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1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ACE82E6-8920-4464-9039-7639CDF026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2F13AFB-A5CF-4604-A757-C985387D1B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AB111-3A3D-44C1-A230-0A792C45F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BD41FB-D55E-4BF9-9DC9-45064B61AA33}" type="datetimeFigureOut">
              <a:rPr lang="en-GB"/>
              <a:pPr>
                <a:defRPr/>
              </a:pPr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0CB4D-7DAC-41EA-B55B-2ABB3CD0D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B25D0-AA83-446E-942A-C94926E45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9298959-C10E-449E-9663-5AAC6D9E93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702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A4BD7F-D513-4F0C-B0B4-09E1CB4EC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31102-CFFE-47F6-8933-3746EF1C7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32D2F-B932-4BB6-8561-6A5B78DE5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F5C84-2ED3-4074-BB33-046DB5020EF7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C1482-3447-4023-A500-62E3EC1B4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B7E57-3FC5-4C8D-BA64-CECBA4512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5B3E1-79C0-45D4-BE86-FF9E5E73D43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phic 6" descr="Home outline">
            <a:hlinkClick r:id="" action="ppaction://noaction"/>
            <a:extLst>
              <a:ext uri="{FF2B5EF4-FFF2-40B4-BE49-F238E27FC236}">
                <a16:creationId xmlns:a16="http://schemas.microsoft.com/office/drawing/2014/main" id="{B0B18DFB-B409-C368-542A-E6A43EEBD30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52454" y="-92075"/>
            <a:ext cx="391546" cy="52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1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01AD-234A-4FD1-81AD-688A294F5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444" y="150019"/>
            <a:ext cx="6923088" cy="13858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bg1"/>
                </a:solidFill>
              </a:rPr>
              <a:t>Shape properties: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What is a triangle?</a:t>
            </a:r>
          </a:p>
        </p:txBody>
      </p:sp>
      <p:grpSp>
        <p:nvGrpSpPr>
          <p:cNvPr id="2052" name="Group 19">
            <a:extLst>
              <a:ext uri="{FF2B5EF4-FFF2-40B4-BE49-F238E27FC236}">
                <a16:creationId xmlns:a16="http://schemas.microsoft.com/office/drawing/2014/main" id="{F82BA5E0-7638-465A-8FA5-A6758F09C351}"/>
              </a:ext>
            </a:extLst>
          </p:cNvPr>
          <p:cNvGrpSpPr>
            <a:grpSpLocks/>
          </p:cNvGrpSpPr>
          <p:nvPr/>
        </p:nvGrpSpPr>
        <p:grpSpPr bwMode="auto">
          <a:xfrm>
            <a:off x="1298575" y="2116138"/>
            <a:ext cx="6546850" cy="392112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B54FFEC-E73D-4C8B-8C46-9B165A009289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E2451BCE-5E8F-46A8-B7F6-95CF23FA2FB5}"/>
                </a:ext>
              </a:extLst>
            </p:cNvPr>
            <p:cNvSpPr txBox="1">
              <a:spLocks/>
            </p:cNvSpPr>
            <p:nvPr/>
          </p:nvSpPr>
          <p:spPr>
            <a:xfrm>
              <a:off x="3566898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38489680-EAC2-45E4-A3A6-997F739489D3}"/>
                </a:ext>
              </a:extLst>
            </p:cNvPr>
            <p:cNvSpPr txBox="1">
              <a:spLocks/>
            </p:cNvSpPr>
            <p:nvPr/>
          </p:nvSpPr>
          <p:spPr>
            <a:xfrm>
              <a:off x="5804993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2053" name="Picture 17">
            <a:extLst>
              <a:ext uri="{FF2B5EF4-FFF2-40B4-BE49-F238E27FC236}">
                <a16:creationId xmlns:a16="http://schemas.microsoft.com/office/drawing/2014/main" id="{63B46C7B-30F5-427D-A7DB-8AD77ACAD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5352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>
            <a:extLst>
              <a:ext uri="{FF2B5EF4-FFF2-40B4-BE49-F238E27FC236}">
                <a16:creationId xmlns:a16="http://schemas.microsoft.com/office/drawing/2014/main" id="{DE726405-64A5-40CE-AFE3-5454610932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6177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6">
            <a:extLst>
              <a:ext uri="{FF2B5EF4-FFF2-40B4-BE49-F238E27FC236}">
                <a16:creationId xmlns:a16="http://schemas.microsoft.com/office/drawing/2014/main" id="{53569CD7-83A3-4648-9D3B-2606B0A10E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25" y="2657475"/>
            <a:ext cx="692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Box 15">
            <a:extLst>
              <a:ext uri="{FF2B5EF4-FFF2-40B4-BE49-F238E27FC236}">
                <a16:creationId xmlns:a16="http://schemas.microsoft.com/office/drawing/2014/main" id="{81C0411D-C1FD-4757-A213-E39FE67C7FE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69875" y="6218238"/>
            <a:ext cx="90963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Rule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2948862F-6332-F7C7-9D0C-63DE23BB3B38}"/>
              </a:ext>
            </a:extLst>
          </p:cNvPr>
          <p:cNvSpPr/>
          <p:nvPr/>
        </p:nvSpPr>
        <p:spPr>
          <a:xfrm>
            <a:off x="3769803" y="4024522"/>
            <a:ext cx="1604393" cy="1595887"/>
          </a:xfrm>
          <a:prstGeom prst="triangle">
            <a:avLst/>
          </a:prstGeom>
          <a:noFill/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4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1A73E7-B1E9-A2C0-8EB8-0C955B389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14178">
            <a:off x="4881716" y="4905122"/>
            <a:ext cx="1495425" cy="1628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99F55F-FDDA-E353-BB9F-F777160680D2}"/>
              </a:ext>
            </a:extLst>
          </p:cNvPr>
          <p:cNvSpPr txBox="1"/>
          <p:nvPr/>
        </p:nvSpPr>
        <p:spPr>
          <a:xfrm>
            <a:off x="92139" y="471340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D8A1B4-0858-B80E-E29C-B871EABFF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472848">
            <a:off x="4971138" y="1906748"/>
            <a:ext cx="1690329" cy="11560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A3B985-85EE-8AA5-DA21-3351D99C0D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831419">
            <a:off x="5059800" y="3399935"/>
            <a:ext cx="1657350" cy="1628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06D590-2EF5-ADA5-79C8-F59084528E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460807">
            <a:off x="583229" y="3533149"/>
            <a:ext cx="1352550" cy="1371600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6992F882-C17B-A41A-4FFD-332630D222F2}"/>
              </a:ext>
            </a:extLst>
          </p:cNvPr>
          <p:cNvSpPr/>
          <p:nvPr/>
        </p:nvSpPr>
        <p:spPr>
          <a:xfrm>
            <a:off x="613855" y="317064"/>
            <a:ext cx="1121789" cy="1206631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75E3AF-1C7C-DF59-381D-4DE25CFEF2AB}"/>
              </a:ext>
            </a:extLst>
          </p:cNvPr>
          <p:cNvSpPr txBox="1"/>
          <p:nvPr/>
        </p:nvSpPr>
        <p:spPr>
          <a:xfrm>
            <a:off x="92139" y="2114902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50C2BE6-219E-6493-F725-8CC6BF54ABFB}"/>
              </a:ext>
            </a:extLst>
          </p:cNvPr>
          <p:cNvSpPr/>
          <p:nvPr/>
        </p:nvSpPr>
        <p:spPr>
          <a:xfrm rot="12989689">
            <a:off x="5061975" y="481057"/>
            <a:ext cx="1121789" cy="1206631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51E989-8FF9-05A4-4877-2F194C43BDFA}"/>
              </a:ext>
            </a:extLst>
          </p:cNvPr>
          <p:cNvSpPr txBox="1"/>
          <p:nvPr/>
        </p:nvSpPr>
        <p:spPr>
          <a:xfrm>
            <a:off x="92139" y="3844991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F7ED18-C616-09BB-5B38-5718338B58F5}"/>
              </a:ext>
            </a:extLst>
          </p:cNvPr>
          <p:cNvSpPr txBox="1"/>
          <p:nvPr/>
        </p:nvSpPr>
        <p:spPr>
          <a:xfrm>
            <a:off x="92138" y="5488552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25E71D8-8809-8F49-FCB3-D5D552C550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562332">
            <a:off x="573704" y="5353230"/>
            <a:ext cx="1371600" cy="134302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5F80195-69D4-E191-2957-A2D893BA0CD9}"/>
              </a:ext>
            </a:extLst>
          </p:cNvPr>
          <p:cNvSpPr txBox="1"/>
          <p:nvPr/>
        </p:nvSpPr>
        <p:spPr>
          <a:xfrm>
            <a:off x="4289001" y="409528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365BCFAA-77E4-6658-F6F4-8C2B068D9137}"/>
              </a:ext>
            </a:extLst>
          </p:cNvPr>
          <p:cNvSpPr/>
          <p:nvPr/>
        </p:nvSpPr>
        <p:spPr>
          <a:xfrm rot="10800000">
            <a:off x="766254" y="2192762"/>
            <a:ext cx="1121789" cy="1206631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7603F6-4765-52C9-5412-BEDABEA4AB15}"/>
              </a:ext>
            </a:extLst>
          </p:cNvPr>
          <p:cNvSpPr txBox="1"/>
          <p:nvPr/>
        </p:nvSpPr>
        <p:spPr>
          <a:xfrm>
            <a:off x="4274601" y="2250300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39EEC9-F7E5-EAC4-E557-5A2DDF7C5029}"/>
              </a:ext>
            </a:extLst>
          </p:cNvPr>
          <p:cNvSpPr txBox="1"/>
          <p:nvPr/>
        </p:nvSpPr>
        <p:spPr>
          <a:xfrm>
            <a:off x="4274601" y="3979856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22C06B-0D11-9D54-6943-D8644BCE7BC7}"/>
              </a:ext>
            </a:extLst>
          </p:cNvPr>
          <p:cNvSpPr txBox="1"/>
          <p:nvPr/>
        </p:nvSpPr>
        <p:spPr>
          <a:xfrm>
            <a:off x="4289000" y="5350177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 </a:t>
            </a:r>
          </a:p>
        </p:txBody>
      </p:sp>
    </p:spTree>
    <p:extLst>
      <p:ext uri="{BB962C8B-B14F-4D97-AF65-F5344CB8AC3E}">
        <p14:creationId xmlns:p14="http://schemas.microsoft.com/office/powerpoint/2010/main" val="33693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/>
      <p:bldP spid="11" grpId="0" animBg="1"/>
      <p:bldP spid="12" grpId="0"/>
      <p:bldP spid="13" grpId="0"/>
      <p:bldP spid="15" grpId="0"/>
      <p:bldP spid="16" grpId="0" animBg="1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1A73E7-B1E9-A2C0-8EB8-0C955B389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214178">
            <a:off x="4881716" y="4905122"/>
            <a:ext cx="1495425" cy="1628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99F55F-FDDA-E353-BB9F-F777160680D2}"/>
              </a:ext>
            </a:extLst>
          </p:cNvPr>
          <p:cNvSpPr txBox="1"/>
          <p:nvPr/>
        </p:nvSpPr>
        <p:spPr>
          <a:xfrm>
            <a:off x="92139" y="471340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D8A1B4-0858-B80E-E29C-B871EABFF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472848">
            <a:off x="4971138" y="1906748"/>
            <a:ext cx="1690329" cy="11560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A3B985-85EE-8AA5-DA21-3351D99C0D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831419">
            <a:off x="5059800" y="3399935"/>
            <a:ext cx="1657350" cy="1628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06D590-2EF5-ADA5-79C8-F59084528E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460807">
            <a:off x="583229" y="3533149"/>
            <a:ext cx="1352550" cy="1371600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6992F882-C17B-A41A-4FFD-332630D222F2}"/>
              </a:ext>
            </a:extLst>
          </p:cNvPr>
          <p:cNvSpPr/>
          <p:nvPr/>
        </p:nvSpPr>
        <p:spPr>
          <a:xfrm>
            <a:off x="613855" y="317064"/>
            <a:ext cx="1121789" cy="1206631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75E3AF-1C7C-DF59-381D-4DE25CFEF2AB}"/>
              </a:ext>
            </a:extLst>
          </p:cNvPr>
          <p:cNvSpPr txBox="1"/>
          <p:nvPr/>
        </p:nvSpPr>
        <p:spPr>
          <a:xfrm>
            <a:off x="92139" y="2114902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50C2BE6-219E-6493-F725-8CC6BF54ABFB}"/>
              </a:ext>
            </a:extLst>
          </p:cNvPr>
          <p:cNvSpPr/>
          <p:nvPr/>
        </p:nvSpPr>
        <p:spPr>
          <a:xfrm rot="12989689">
            <a:off x="5061975" y="481057"/>
            <a:ext cx="1121789" cy="1206631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51E989-8FF9-05A4-4877-2F194C43BDFA}"/>
              </a:ext>
            </a:extLst>
          </p:cNvPr>
          <p:cNvSpPr txBox="1"/>
          <p:nvPr/>
        </p:nvSpPr>
        <p:spPr>
          <a:xfrm>
            <a:off x="92139" y="3844991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F7ED18-C616-09BB-5B38-5718338B58F5}"/>
              </a:ext>
            </a:extLst>
          </p:cNvPr>
          <p:cNvSpPr txBox="1"/>
          <p:nvPr/>
        </p:nvSpPr>
        <p:spPr>
          <a:xfrm>
            <a:off x="92138" y="5488552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25E71D8-8809-8F49-FCB3-D5D552C550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562332">
            <a:off x="573704" y="5353230"/>
            <a:ext cx="1371600" cy="134302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5F80195-69D4-E191-2957-A2D893BA0CD9}"/>
              </a:ext>
            </a:extLst>
          </p:cNvPr>
          <p:cNvSpPr txBox="1"/>
          <p:nvPr/>
        </p:nvSpPr>
        <p:spPr>
          <a:xfrm>
            <a:off x="4289001" y="409528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365BCFAA-77E4-6658-F6F4-8C2B068D9137}"/>
              </a:ext>
            </a:extLst>
          </p:cNvPr>
          <p:cNvSpPr/>
          <p:nvPr/>
        </p:nvSpPr>
        <p:spPr>
          <a:xfrm rot="10800000">
            <a:off x="766254" y="2192762"/>
            <a:ext cx="1121789" cy="1206631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7603F6-4765-52C9-5412-BEDABEA4AB15}"/>
              </a:ext>
            </a:extLst>
          </p:cNvPr>
          <p:cNvSpPr txBox="1"/>
          <p:nvPr/>
        </p:nvSpPr>
        <p:spPr>
          <a:xfrm>
            <a:off x="4274601" y="2250300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39EEC9-F7E5-EAC4-E557-5A2DDF7C5029}"/>
              </a:ext>
            </a:extLst>
          </p:cNvPr>
          <p:cNvSpPr txBox="1"/>
          <p:nvPr/>
        </p:nvSpPr>
        <p:spPr>
          <a:xfrm>
            <a:off x="4274601" y="3979856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22C06B-0D11-9D54-6943-D8644BCE7BC7}"/>
              </a:ext>
            </a:extLst>
          </p:cNvPr>
          <p:cNvSpPr txBox="1"/>
          <p:nvPr/>
        </p:nvSpPr>
        <p:spPr>
          <a:xfrm>
            <a:off x="4289000" y="5350177"/>
            <a:ext cx="45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9D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8FE44C-B5A6-B706-C86A-F50FCB633000}"/>
              </a:ext>
            </a:extLst>
          </p:cNvPr>
          <p:cNvSpPr txBox="1"/>
          <p:nvPr/>
        </p:nvSpPr>
        <p:spPr>
          <a:xfrm>
            <a:off x="1935966" y="795719"/>
            <a:ext cx="246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ourd Light"/>
                <a:ea typeface="+mn-ea"/>
                <a:cs typeface="+mn-cs"/>
              </a:rPr>
              <a:t>This is a triangle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041E53-1E94-D9B4-18F1-C79F127A7AAD}"/>
              </a:ext>
            </a:extLst>
          </p:cNvPr>
          <p:cNvSpPr txBox="1"/>
          <p:nvPr/>
        </p:nvSpPr>
        <p:spPr>
          <a:xfrm>
            <a:off x="2072697" y="2535950"/>
            <a:ext cx="246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ourd Light"/>
                <a:ea typeface="+mn-ea"/>
                <a:cs typeface="+mn-cs"/>
              </a:rPr>
              <a:t>This is a triangle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8E4F53-873D-A60F-2941-A6BD0A3FE761}"/>
              </a:ext>
            </a:extLst>
          </p:cNvPr>
          <p:cNvSpPr txBox="1"/>
          <p:nvPr/>
        </p:nvSpPr>
        <p:spPr>
          <a:xfrm>
            <a:off x="1935965" y="4164522"/>
            <a:ext cx="246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ourd Light"/>
                <a:ea typeface="+mn-ea"/>
                <a:cs typeface="+mn-cs"/>
              </a:rPr>
              <a:t>This is not a triangle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CAB965-842F-96AA-FEF1-F6A358FB0C7B}"/>
              </a:ext>
            </a:extLst>
          </p:cNvPr>
          <p:cNvSpPr txBox="1"/>
          <p:nvPr/>
        </p:nvSpPr>
        <p:spPr>
          <a:xfrm>
            <a:off x="1888043" y="5808270"/>
            <a:ext cx="246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ourd Light"/>
                <a:ea typeface="+mn-ea"/>
                <a:cs typeface="+mn-cs"/>
              </a:rPr>
              <a:t>This is not a triangle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57C827-316E-58BA-2D8C-9DFF1282341A}"/>
              </a:ext>
            </a:extLst>
          </p:cNvPr>
          <p:cNvSpPr txBox="1"/>
          <p:nvPr/>
        </p:nvSpPr>
        <p:spPr>
          <a:xfrm>
            <a:off x="6840038" y="710066"/>
            <a:ext cx="246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ourd Light"/>
                <a:ea typeface="+mn-ea"/>
                <a:cs typeface="+mn-cs"/>
              </a:rPr>
              <a:t>This is a triangle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0FE9AA-7AE4-5551-654D-99E81EEE61DF}"/>
              </a:ext>
            </a:extLst>
          </p:cNvPr>
          <p:cNvSpPr txBox="1"/>
          <p:nvPr/>
        </p:nvSpPr>
        <p:spPr>
          <a:xfrm>
            <a:off x="6840037" y="2299568"/>
            <a:ext cx="246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ourd Light"/>
                <a:ea typeface="+mn-ea"/>
                <a:cs typeface="+mn-cs"/>
              </a:rPr>
              <a:t>This is not a triangle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BD36BF-C302-E406-3F00-719075593C7C}"/>
              </a:ext>
            </a:extLst>
          </p:cNvPr>
          <p:cNvSpPr txBox="1"/>
          <p:nvPr/>
        </p:nvSpPr>
        <p:spPr>
          <a:xfrm>
            <a:off x="6840037" y="4037046"/>
            <a:ext cx="246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ourd Light"/>
                <a:ea typeface="+mn-ea"/>
                <a:cs typeface="+mn-cs"/>
              </a:rPr>
              <a:t>This is not a triangle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503335-1ABE-D097-0C82-935C2D19684A}"/>
              </a:ext>
            </a:extLst>
          </p:cNvPr>
          <p:cNvSpPr txBox="1"/>
          <p:nvPr/>
        </p:nvSpPr>
        <p:spPr>
          <a:xfrm>
            <a:off x="6901079" y="5589858"/>
            <a:ext cx="246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ourd Light"/>
                <a:ea typeface="+mn-ea"/>
                <a:cs typeface="+mn-cs"/>
              </a:rPr>
              <a:t>This is a triangle</a:t>
            </a:r>
          </a:p>
        </p:txBody>
      </p:sp>
    </p:spTree>
    <p:extLst>
      <p:ext uri="{BB962C8B-B14F-4D97-AF65-F5344CB8AC3E}">
        <p14:creationId xmlns:p14="http://schemas.microsoft.com/office/powerpoint/2010/main" val="134307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/>
      <p:bldP spid="11" grpId="0" animBg="1"/>
      <p:bldP spid="12" grpId="0"/>
      <p:bldP spid="13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17C53D-3486-3A24-B208-B2EF61ECBD30}"/>
              </a:ext>
            </a:extLst>
          </p:cNvPr>
          <p:cNvSpPr/>
          <p:nvPr/>
        </p:nvSpPr>
        <p:spPr>
          <a:xfrm>
            <a:off x="1681147" y="1504230"/>
            <a:ext cx="5628033" cy="393364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GB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4144A8-A2CB-B9F6-7098-278CF50078B6}"/>
              </a:ext>
            </a:extLst>
          </p:cNvPr>
          <p:cNvCxnSpPr>
            <a:cxnSpLocks/>
            <a:stCxn id="5" idx="3"/>
            <a:endCxn id="5" idx="1"/>
          </p:cNvCxnSpPr>
          <p:nvPr/>
        </p:nvCxnSpPr>
        <p:spPr>
          <a:xfrm flipH="1">
            <a:off x="1681147" y="3471053"/>
            <a:ext cx="56280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6F25EF-F581-1D37-0374-CEF5464F42F1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4495163" y="1504230"/>
            <a:ext cx="0" cy="39336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0AB17A2-87B9-9917-1BB0-6747F3132563}"/>
              </a:ext>
            </a:extLst>
          </p:cNvPr>
          <p:cNvSpPr txBox="1"/>
          <p:nvPr/>
        </p:nvSpPr>
        <p:spPr>
          <a:xfrm>
            <a:off x="1955346" y="2182438"/>
            <a:ext cx="2310493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GB" sz="21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GB" sz="2100" dirty="0">
                <a:solidFill>
                  <a:srgbClr val="D19D1E"/>
                </a:solidFill>
                <a:latin typeface="Calibri" panose="020F0502020204030204"/>
              </a:rPr>
              <a:t>triangle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7DB6EF-6242-CE04-C3C5-77F679803AB7}"/>
              </a:ext>
            </a:extLst>
          </p:cNvPr>
          <p:cNvSpPr txBox="1"/>
          <p:nvPr/>
        </p:nvSpPr>
        <p:spPr>
          <a:xfrm>
            <a:off x="4632264" y="2182437"/>
            <a:ext cx="253981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GB" sz="2100" dirty="0">
                <a:solidFill>
                  <a:prstClr val="black"/>
                </a:solidFill>
                <a:latin typeface="Calibri" panose="020F0502020204030204"/>
              </a:rPr>
              <a:t>another </a:t>
            </a:r>
            <a:r>
              <a:rPr lang="en-GB" sz="2100" dirty="0">
                <a:solidFill>
                  <a:srgbClr val="D19D1E"/>
                </a:solidFill>
                <a:latin typeface="Calibri" panose="020F0502020204030204"/>
              </a:rPr>
              <a:t>triangle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B252AB-9241-0BA8-0EA2-D7FDE62DD55C}"/>
              </a:ext>
            </a:extLst>
          </p:cNvPr>
          <p:cNvSpPr txBox="1"/>
          <p:nvPr/>
        </p:nvSpPr>
        <p:spPr>
          <a:xfrm>
            <a:off x="1932909" y="3935092"/>
            <a:ext cx="231049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GB" sz="2100" dirty="0">
                <a:solidFill>
                  <a:prstClr val="black"/>
                </a:solidFill>
                <a:latin typeface="Calibri" panose="020F0502020204030204"/>
              </a:rPr>
              <a:t>an interesting </a:t>
            </a:r>
            <a:r>
              <a:rPr lang="en-GB" sz="2100" dirty="0">
                <a:solidFill>
                  <a:srgbClr val="D19D1E"/>
                </a:solidFill>
                <a:latin typeface="Calibri" panose="020F0502020204030204"/>
              </a:rPr>
              <a:t>triangle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F2B16B-887D-4B1D-94CD-549E33027878}"/>
              </a:ext>
            </a:extLst>
          </p:cNvPr>
          <p:cNvSpPr txBox="1"/>
          <p:nvPr/>
        </p:nvSpPr>
        <p:spPr>
          <a:xfrm>
            <a:off x="4689659" y="3832596"/>
            <a:ext cx="2310493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GB" sz="2100" dirty="0">
                <a:solidFill>
                  <a:prstClr val="black"/>
                </a:solidFill>
                <a:latin typeface="Calibri" panose="020F0502020204030204"/>
              </a:rPr>
              <a:t>a shape someone might think is a triangle, </a:t>
            </a:r>
            <a:r>
              <a:rPr lang="en-GB" sz="2100" dirty="0">
                <a:solidFill>
                  <a:srgbClr val="D19D1E"/>
                </a:solidFill>
                <a:latin typeface="Calibri" panose="020F0502020204030204"/>
              </a:rPr>
              <a:t>but isn’t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FC0653-6B56-29D3-9216-1914C8FA839C}"/>
              </a:ext>
            </a:extLst>
          </p:cNvPr>
          <p:cNvSpPr txBox="1"/>
          <p:nvPr/>
        </p:nvSpPr>
        <p:spPr>
          <a:xfrm>
            <a:off x="1966320" y="631112"/>
            <a:ext cx="521135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GB" sz="21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GB" sz="2100" dirty="0">
                <a:solidFill>
                  <a:srgbClr val="D19D1E"/>
                </a:solidFill>
                <a:latin typeface="Calibri" panose="020F0502020204030204"/>
              </a:rPr>
              <a:t>On your mini-whiteboards can you sketch…</a:t>
            </a:r>
          </a:p>
        </p:txBody>
      </p:sp>
    </p:spTree>
    <p:extLst>
      <p:ext uri="{BB962C8B-B14F-4D97-AF65-F5344CB8AC3E}">
        <p14:creationId xmlns:p14="http://schemas.microsoft.com/office/powerpoint/2010/main" val="30471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112</Words>
  <Application>Microsoft Office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Nourd Light</vt:lpstr>
      <vt:lpstr>Times New Roman</vt:lpstr>
      <vt:lpstr>Custom Design</vt:lpstr>
      <vt:lpstr>1_Custom Design</vt:lpstr>
      <vt:lpstr>4_Office Theme</vt:lpstr>
      <vt:lpstr>5_Office Theme</vt:lpstr>
      <vt:lpstr>Shape properties:  What is a triangle?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many ways educational research has changed the way I teach mathematics</dc:title>
  <dc:creator>Craig Barton</dc:creator>
  <cp:lastModifiedBy>Craig Barton</cp:lastModifiedBy>
  <cp:revision>373</cp:revision>
  <dcterms:created xsi:type="dcterms:W3CDTF">2017-04-12T13:22:43Z</dcterms:created>
  <dcterms:modified xsi:type="dcterms:W3CDTF">2022-12-05T11:16:37Z</dcterms:modified>
</cp:coreProperties>
</file>