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1" r:id="rId5"/>
    <p:sldId id="264" r:id="rId6"/>
    <p:sldId id="266" r:id="rId7"/>
    <p:sldId id="267" r:id="rId8"/>
    <p:sldId id="271" r:id="rId9"/>
    <p:sldId id="268" r:id="rId10"/>
    <p:sldId id="272" r:id="rId11"/>
    <p:sldId id="269" r:id="rId12"/>
    <p:sldId id="273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606" autoAdjust="0"/>
  </p:normalViewPr>
  <p:slideViewPr>
    <p:cSldViewPr snapToGrid="0">
      <p:cViewPr varScale="1">
        <p:scale>
          <a:sx n="63" d="100"/>
          <a:sy n="63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C245B-E992-4BD6-AD32-F37A45ACC194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33EF8-C393-4138-B8F1-7D5170C6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33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1062-EF12-46A9-B437-7769B7E470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1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Q8 can be done in other ways!</a:t>
            </a:r>
            <a:r>
              <a:rPr lang="en-US" baseline="0" smtClean="0"/>
              <a:t> E.g. creating an alternate 30 degree angle at D, or constructing a perpendicular line through AB and D then a right angle at D. </a:t>
            </a:r>
            <a:endParaRPr lang="en-GB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3EF8-C393-4138-B8F1-7D5170C65B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7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6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5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7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5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5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1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7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5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0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0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7CC0-0301-4B5C-8455-50DFEA649111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07B2-55C4-46F3-84EF-9CE21713F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77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6865" y="139976"/>
            <a:ext cx="6638269" cy="1386864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Constructions: Drawing Right Angles and Angle Bisection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B9031-E283-42AE-8AB1-E4698CE3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89" y="2599663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8B4450-FA42-4E6C-85FF-547FED49AD1C}"/>
              </a:ext>
            </a:extLst>
          </p:cNvPr>
          <p:cNvSpPr txBox="1">
            <a:spLocks/>
          </p:cNvSpPr>
          <p:nvPr/>
        </p:nvSpPr>
        <p:spPr>
          <a:xfrm>
            <a:off x="2139775" y="1868882"/>
            <a:ext cx="1129900" cy="74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dirty="0">
                <a:solidFill>
                  <a:prstClr val="white"/>
                </a:solidFill>
                <a:latin typeface="Calibri Light" panose="020F0302020204030204"/>
              </a:rPr>
              <a:t>Silent </a:t>
            </a:r>
          </a:p>
          <a:p>
            <a:pPr>
              <a:defRPr/>
            </a:pPr>
            <a:r>
              <a:rPr lang="en-GB" sz="2400" dirty="0">
                <a:solidFill>
                  <a:prstClr val="white"/>
                </a:solidFill>
                <a:latin typeface="Calibri Light" panose="020F0302020204030204"/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41C9B5-107A-4237-A699-B03FDE924B02}"/>
              </a:ext>
            </a:extLst>
          </p:cNvPr>
          <p:cNvSpPr txBox="1">
            <a:spLocks/>
          </p:cNvSpPr>
          <p:nvPr/>
        </p:nvSpPr>
        <p:spPr>
          <a:xfrm>
            <a:off x="4178032" y="2043456"/>
            <a:ext cx="1292775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dirty="0">
                <a:solidFill>
                  <a:prstClr val="white"/>
                </a:solidFill>
                <a:latin typeface="Calibri Light" panose="020F0302020204030204"/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EF6F7E-60A8-4269-B56D-EA7FDB31BFB9}"/>
              </a:ext>
            </a:extLst>
          </p:cNvPr>
          <p:cNvSpPr txBox="1">
            <a:spLocks/>
          </p:cNvSpPr>
          <p:nvPr/>
        </p:nvSpPr>
        <p:spPr>
          <a:xfrm>
            <a:off x="6379163" y="2043456"/>
            <a:ext cx="1384033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dirty="0">
                <a:solidFill>
                  <a:prstClr val="white"/>
                </a:solidFill>
                <a:latin typeface="Calibri Light" panose="020F0302020204030204"/>
              </a:rPr>
              <a:t>Your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AE33AA-B4D9-4F9C-9E3E-C1CC5FF1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39" y="2561145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25" y="2553875"/>
            <a:ext cx="914400" cy="91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9A4E36-4EB9-4BD0-B817-7F8AFF917375}"/>
              </a:ext>
            </a:extLst>
          </p:cNvPr>
          <p:cNvSpPr txBox="1">
            <a:spLocks/>
          </p:cNvSpPr>
          <p:nvPr/>
        </p:nvSpPr>
        <p:spPr>
          <a:xfrm>
            <a:off x="8671552" y="1847072"/>
            <a:ext cx="1384033" cy="78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dirty="0">
                <a:solidFill>
                  <a:prstClr val="white"/>
                </a:solidFill>
                <a:latin typeface="Calibri Light" panose="020F0302020204030204"/>
              </a:rPr>
              <a:t>Intelligent </a:t>
            </a:r>
            <a:br>
              <a:rPr lang="en-GB" sz="2400" dirty="0">
                <a:solidFill>
                  <a:prstClr val="white"/>
                </a:solidFill>
                <a:latin typeface="Calibri Light" panose="020F0302020204030204"/>
              </a:rPr>
            </a:br>
            <a:r>
              <a:rPr lang="en-GB" sz="2400" dirty="0">
                <a:solidFill>
                  <a:prstClr val="white"/>
                </a:solidFill>
                <a:latin typeface="Calibri Light" panose="020F0302020204030204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1B7783-623F-41B2-9FCC-FB3BFE8CA0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55" y="2642772"/>
            <a:ext cx="1621437" cy="786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44E449-DC1A-4D44-8D31-66FA7BF3F950}"/>
              </a:ext>
            </a:extLst>
          </p:cNvPr>
          <p:cNvSpPr txBox="1"/>
          <p:nvPr/>
        </p:nvSpPr>
        <p:spPr>
          <a:xfrm rot="16200000">
            <a:off x="1111191" y="6075856"/>
            <a:ext cx="1194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dirty="0">
                <a:solidFill>
                  <a:srgbClr val="007FFF"/>
                </a:solidFill>
                <a:latin typeface="Calibri" panose="020F0502020204030204"/>
              </a:rPr>
              <a:t>  Practice</a:t>
            </a:r>
          </a:p>
        </p:txBody>
      </p:sp>
      <p:sp>
        <p:nvSpPr>
          <p:cNvPr id="15" name="Rectangle 10"/>
          <p:cNvSpPr/>
          <p:nvPr/>
        </p:nvSpPr>
        <p:spPr>
          <a:xfrm>
            <a:off x="5074587" y="4475689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0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1346" y="5512918"/>
            <a:ext cx="150125" cy="150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3598" y="4884700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8042" y="5667465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>
            <a:off x="7354282" y="5393279"/>
            <a:ext cx="804309" cy="530548"/>
          </a:xfrm>
          <a:prstGeom prst="pie">
            <a:avLst>
              <a:gd name="adj1" fmla="val 10924279"/>
              <a:gd name="adj2" fmla="val 1343937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669472" y="5289221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472" y="5289221"/>
                <a:ext cx="9416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069970" y="4477962"/>
            <a:ext cx="150125" cy="150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7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4024" y="2479350"/>
                <a:ext cx="488589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 smtClean="0"/>
                  <a:t>Draw a 10cm line AB.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/>
                  <a:t>Construct a right angle at A.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Bisect the right angle at A.</a:t>
                </a:r>
                <a:br>
                  <a:rPr lang="en-US" sz="2400" dirty="0" smtClean="0"/>
                </a:br>
                <a:r>
                  <a:rPr lang="en-US" sz="2400" dirty="0" smtClean="0"/>
                  <a:t>Extend </a:t>
                </a:r>
                <a:r>
                  <a:rPr lang="en-US" sz="2400" dirty="0"/>
                  <a:t>the line </a:t>
                </a:r>
                <a:r>
                  <a:rPr lang="en-US" sz="2400" dirty="0" smtClean="0"/>
                  <a:t>7cm </a:t>
                </a:r>
                <a:r>
                  <a:rPr lang="en-US" sz="2400" dirty="0"/>
                  <a:t>to create AC. 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/>
                  <a:t>Construct </a:t>
                </a:r>
                <a:r>
                  <a:rPr lang="en-US" sz="2400" dirty="0" smtClean="0"/>
                  <a:t>an equilateral triangle with one vertex at B. </a:t>
                </a:r>
                <a:br>
                  <a:rPr lang="en-US" sz="2400" dirty="0" smtClean="0"/>
                </a:br>
                <a:r>
                  <a:rPr lang="en-US" sz="2400" dirty="0" smtClean="0"/>
                  <a:t>Bisect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 smtClean="0"/>
                  <a:t> angle at B. </a:t>
                </a:r>
                <a:br>
                  <a:rPr lang="en-US" sz="2400" dirty="0" smtClean="0"/>
                </a:br>
                <a:r>
                  <a:rPr lang="en-US" sz="2400" dirty="0" smtClean="0"/>
                  <a:t>Extend the line 7cm to create BD.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 smtClean="0"/>
                  <a:t>Connect C </a:t>
                </a:r>
                <a:r>
                  <a:rPr lang="en-US" sz="2400" dirty="0"/>
                  <a:t>and D.</a:t>
                </a:r>
                <a:endParaRPr lang="en-GB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4" y="2479350"/>
                <a:ext cx="4885898" cy="3416320"/>
              </a:xfrm>
              <a:prstGeom prst="rect">
                <a:avLst/>
              </a:prstGeom>
              <a:blipFill>
                <a:blip r:embed="rId3"/>
                <a:stretch>
                  <a:fillRect l="-1995" t="-1786" b="-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430138" y="1739723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84446" y="1811405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04364" y="225121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1598" y="215972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739916" y="2312108"/>
                <a:ext cx="4790364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 smtClean="0"/>
                  <a:t>Draw a 10cm line AB.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/>
                  <a:t>Construct a right angle at A.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Bisect the right angle at </a:t>
                </a:r>
                <a:r>
                  <a:rPr lang="en-US" sz="2400" dirty="0" smtClean="0"/>
                  <a:t>A</a:t>
                </a:r>
                <a:r>
                  <a:rPr lang="en-US" sz="2400" dirty="0"/>
                  <a:t>.</a:t>
                </a:r>
                <a:endParaRPr lang="en-US" sz="2400" dirty="0"/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/>
                  <a:t>Construct </a:t>
                </a:r>
                <a:r>
                  <a:rPr lang="en-US" sz="2400" dirty="0"/>
                  <a:t>an equilateral triangle with one vertex at B. </a:t>
                </a:r>
                <a:br>
                  <a:rPr lang="en-US" sz="2400" dirty="0"/>
                </a:br>
                <a:r>
                  <a:rPr lang="en-US" sz="2400" dirty="0"/>
                  <a:t>Bisect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/>
                  <a:t> angle at B. </a:t>
                </a:r>
                <a:br>
                  <a:rPr lang="en-US" sz="2400" dirty="0"/>
                </a:br>
                <a:r>
                  <a:rPr lang="en-US" sz="2400" dirty="0"/>
                  <a:t>Extend the line </a:t>
                </a:r>
                <a:r>
                  <a:rPr lang="en-US" sz="2400" dirty="0" smtClean="0"/>
                  <a:t>7cm </a:t>
                </a:r>
                <a:r>
                  <a:rPr lang="en-US" sz="2400" dirty="0"/>
                  <a:t>to create BD</a:t>
                </a:r>
                <a:r>
                  <a:rPr lang="en-US" sz="2400" dirty="0" smtClean="0"/>
                  <a:t>.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 smtClean="0"/>
                  <a:t>Construct an equilateral triangle and a right angle at D </a:t>
                </a:r>
                <a:br>
                  <a:rPr lang="en-US" sz="2400" dirty="0" smtClean="0"/>
                </a:b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°+90°=150°</m:t>
                    </m:r>
                  </m:oMath>
                </a14:m>
                <a:r>
                  <a:rPr lang="en-US" sz="2400" dirty="0" smtClean="0"/>
                  <a:t>).</a:t>
                </a:r>
                <a:endParaRPr lang="en-US" sz="2400" dirty="0"/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 smtClean="0"/>
                  <a:t>Extend the line until it crosses the bisection from A. </a:t>
                </a:r>
                <a:endParaRPr lang="en-GB" sz="2400" dirty="0"/>
              </a:p>
              <a:p>
                <a:endParaRPr lang="en-GB" sz="24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16" y="2312108"/>
                <a:ext cx="4790364" cy="4893647"/>
              </a:xfrm>
              <a:prstGeom prst="rect">
                <a:avLst/>
              </a:prstGeom>
              <a:blipFill>
                <a:blip r:embed="rId4"/>
                <a:stretch>
                  <a:fillRect l="-2038" t="-1121" r="-2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717233" y="1769156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5019" y="1800291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4937" y="214007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2171" y="204858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9" name="Rectangle 10"/>
          <p:cNvSpPr/>
          <p:nvPr/>
        </p:nvSpPr>
        <p:spPr>
          <a:xfrm>
            <a:off x="1172235" y="664865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946484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946484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615947" y="1913638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299520" y="97919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20317" y="260173"/>
            <a:ext cx="54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7.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>
            <a:off x="3436907" y="1582239"/>
            <a:ext cx="804309" cy="530548"/>
          </a:xfrm>
          <a:prstGeom prst="pie">
            <a:avLst>
              <a:gd name="adj1" fmla="val 10924279"/>
              <a:gd name="adj2" fmla="val 134393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752097" y="1478181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97" y="1478181"/>
                <a:ext cx="9416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787668" y="1275919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68" y="1275919"/>
                <a:ext cx="9416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ie 39"/>
          <p:cNvSpPr/>
          <p:nvPr/>
        </p:nvSpPr>
        <p:spPr>
          <a:xfrm>
            <a:off x="1852324" y="1615635"/>
            <a:ext cx="505916" cy="438472"/>
          </a:xfrm>
          <a:prstGeom prst="pie">
            <a:avLst>
              <a:gd name="adj1" fmla="val 13890729"/>
              <a:gd name="adj2" fmla="val 214293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06312" y="1261111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42" name="Rectangle 10"/>
          <p:cNvSpPr/>
          <p:nvPr/>
        </p:nvSpPr>
        <p:spPr>
          <a:xfrm>
            <a:off x="7001970" y="603466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946484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946484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8445682" y="1852239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9129255" y="917791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6247516" y="274341"/>
            <a:ext cx="4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8.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46" name="Pie 45"/>
          <p:cNvSpPr/>
          <p:nvPr/>
        </p:nvSpPr>
        <p:spPr>
          <a:xfrm>
            <a:off x="9266642" y="1520840"/>
            <a:ext cx="804309" cy="530548"/>
          </a:xfrm>
          <a:prstGeom prst="pie">
            <a:avLst>
              <a:gd name="adj1" fmla="val 10838250"/>
              <a:gd name="adj2" fmla="val 134393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8581832" y="1416782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832" y="1416782"/>
                <a:ext cx="9416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7617403" y="1214520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403" y="1214520"/>
                <a:ext cx="9416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Pie 52"/>
          <p:cNvSpPr/>
          <p:nvPr/>
        </p:nvSpPr>
        <p:spPr>
          <a:xfrm>
            <a:off x="7682059" y="1554236"/>
            <a:ext cx="505916" cy="438472"/>
          </a:xfrm>
          <a:prstGeom prst="pie">
            <a:avLst>
              <a:gd name="adj1" fmla="val 13890729"/>
              <a:gd name="adj2" fmla="val 4574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Isosceles Triangle 65"/>
          <p:cNvSpPr/>
          <p:nvPr/>
        </p:nvSpPr>
        <p:spPr>
          <a:xfrm rot="15879482">
            <a:off x="7643777" y="486567"/>
            <a:ext cx="232302" cy="2288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Isosceles Triangle 66"/>
          <p:cNvSpPr/>
          <p:nvPr/>
        </p:nvSpPr>
        <p:spPr>
          <a:xfrm rot="15879482">
            <a:off x="8545917" y="1676684"/>
            <a:ext cx="232302" cy="2288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81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8020" y="-1192946"/>
            <a:ext cx="3438714" cy="61103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54504" y="1241034"/>
            <a:ext cx="3859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5050" y="11422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latin typeface="Calibri" panose="020F0502020204030204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9153" y="62222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latin typeface="Calibri" panose="020F0502020204030204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922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0" y="482353"/>
            <a:ext cx="1219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1C5ADAB-C769-4C76-A7A8-662B4210C126}"/>
              </a:ext>
            </a:extLst>
          </p:cNvPr>
          <p:cNvSpPr txBox="1"/>
          <p:nvPr/>
        </p:nvSpPr>
        <p:spPr>
          <a:xfrm>
            <a:off x="9945289" y="6488668"/>
            <a:ext cx="224671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mansbridgemaths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68" y="675817"/>
            <a:ext cx="508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Accurately construct this diagram.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675816"/>
            <a:ext cx="508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Accurately construct this diagram.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799008" y="1571336"/>
            <a:ext cx="16042" cy="1315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464755" y="2237083"/>
            <a:ext cx="16042" cy="1315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184385" y="1833562"/>
            <a:ext cx="16042" cy="1315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8548022" y="1183857"/>
            <a:ext cx="16042" cy="1315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88806" y="3014579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101433" y="2044395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303605" y="2306622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8242689" y="1447134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56768" y="3793701"/>
            <a:ext cx="508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Then, bisect the angle you have created.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3793701"/>
            <a:ext cx="508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Then, bisect the angle you have created.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07029" y="2717057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050581" y="1835912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9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603" y="245660"/>
            <a:ext cx="1168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only a pencil, a ruler, and a pair of compasses, accurately construct the shapes below. 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5ADAB-C769-4C76-A7A8-662B4210C126}"/>
              </a:ext>
            </a:extLst>
          </p:cNvPr>
          <p:cNvSpPr txBox="1"/>
          <p:nvPr/>
        </p:nvSpPr>
        <p:spPr>
          <a:xfrm>
            <a:off x="9945289" y="6488668"/>
            <a:ext cx="224671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mansbridgemaths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651" y="1056190"/>
            <a:ext cx="2688609" cy="11873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8268" y="1408672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097299" y="2243545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223844" y="3089704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0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221411" y="2093419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14651" y="1056190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62328" y="1056190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62328" y="2093419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30603" y="4126933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223843" y="3089704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32855" y="3498715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97299" y="428148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626451" y="2708116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21" name="Rectangle 10"/>
          <p:cNvSpPr/>
          <p:nvPr/>
        </p:nvSpPr>
        <p:spPr>
          <a:xfrm>
            <a:off x="1239257" y="5196717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0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246016" y="6233946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239256" y="5196717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48268" y="5605728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112712" y="6388493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366542" y="5511042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27" name="Rectangle 10"/>
          <p:cNvSpPr/>
          <p:nvPr/>
        </p:nvSpPr>
        <p:spPr>
          <a:xfrm>
            <a:off x="5446645" y="3190061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0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453404" y="4227290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855656" y="3599072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320100" y="4381837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33" name="Rectangle 10"/>
          <p:cNvSpPr/>
          <p:nvPr/>
        </p:nvSpPr>
        <p:spPr>
          <a:xfrm>
            <a:off x="5439886" y="5159254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0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446645" y="6196483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313341" y="635103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39" name="Rectangle 10"/>
          <p:cNvSpPr/>
          <p:nvPr/>
        </p:nvSpPr>
        <p:spPr>
          <a:xfrm>
            <a:off x="5424471" y="1069643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0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431230" y="2106872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424470" y="1069643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833482" y="1478654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297926" y="2261419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004424" y="1840168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424" y="1840168"/>
                <a:ext cx="9416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86603" y="1056190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1.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1190" y="2924878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2.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6602" y="4977510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3.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45760" y="993383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4.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45760" y="2823309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5.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45760" y="5012051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6.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51" name="Pie 50"/>
          <p:cNvSpPr/>
          <p:nvPr/>
        </p:nvSpPr>
        <p:spPr>
          <a:xfrm>
            <a:off x="7710922" y="1991723"/>
            <a:ext cx="804309" cy="532102"/>
          </a:xfrm>
          <a:prstGeom prst="pie">
            <a:avLst>
              <a:gd name="adj1" fmla="val 10987120"/>
              <a:gd name="adj2" fmla="val 134393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Pie 51"/>
          <p:cNvSpPr/>
          <p:nvPr/>
        </p:nvSpPr>
        <p:spPr>
          <a:xfrm>
            <a:off x="7726340" y="4107651"/>
            <a:ext cx="804309" cy="530548"/>
          </a:xfrm>
          <a:prstGeom prst="pie">
            <a:avLst>
              <a:gd name="adj1" fmla="val 10924279"/>
              <a:gd name="adj2" fmla="val 134393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7041530" y="4003593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530" y="4003593"/>
                <a:ext cx="9416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Pie 53"/>
          <p:cNvSpPr/>
          <p:nvPr/>
        </p:nvSpPr>
        <p:spPr>
          <a:xfrm>
            <a:off x="7704558" y="6076628"/>
            <a:ext cx="804309" cy="530548"/>
          </a:xfrm>
          <a:prstGeom prst="pie">
            <a:avLst>
              <a:gd name="adj1" fmla="val 10924279"/>
              <a:gd name="adj2" fmla="val 134393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019748" y="5972570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748" y="5972570"/>
                <a:ext cx="9416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10"/>
          <p:cNvSpPr/>
          <p:nvPr/>
        </p:nvSpPr>
        <p:spPr>
          <a:xfrm>
            <a:off x="8908977" y="1152686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946484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946484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10352689" y="2401459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11036262" y="1467011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8227885" y="992662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7.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63" name="Pie 62"/>
          <p:cNvSpPr/>
          <p:nvPr/>
        </p:nvSpPr>
        <p:spPr>
          <a:xfrm>
            <a:off x="11173649" y="2070060"/>
            <a:ext cx="804309" cy="530548"/>
          </a:xfrm>
          <a:prstGeom prst="pie">
            <a:avLst>
              <a:gd name="adj1" fmla="val 10924279"/>
              <a:gd name="adj2" fmla="val 134393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0488839" y="1966002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839" y="1966002"/>
                <a:ext cx="9416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524410" y="1763740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410" y="1763740"/>
                <a:ext cx="9416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Pie 65"/>
          <p:cNvSpPr/>
          <p:nvPr/>
        </p:nvSpPr>
        <p:spPr>
          <a:xfrm>
            <a:off x="9589066" y="2103456"/>
            <a:ext cx="505916" cy="438472"/>
          </a:xfrm>
          <a:prstGeom prst="pie">
            <a:avLst>
              <a:gd name="adj1" fmla="val 13890729"/>
              <a:gd name="adj2" fmla="val 214293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843054" y="1748932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68" name="Rectangle 10"/>
          <p:cNvSpPr/>
          <p:nvPr/>
        </p:nvSpPr>
        <p:spPr>
          <a:xfrm>
            <a:off x="9155395" y="3148726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946484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946484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10599107" y="4397499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11282680" y="3463051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8474303" y="2988702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8.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72" name="Pie 71"/>
          <p:cNvSpPr/>
          <p:nvPr/>
        </p:nvSpPr>
        <p:spPr>
          <a:xfrm>
            <a:off x="11420067" y="4066100"/>
            <a:ext cx="804309" cy="530548"/>
          </a:xfrm>
          <a:prstGeom prst="pie">
            <a:avLst>
              <a:gd name="adj1" fmla="val 10838250"/>
              <a:gd name="adj2" fmla="val 134393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0735257" y="3962042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257" y="3962042"/>
                <a:ext cx="9416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770828" y="3759780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828" y="3759780"/>
                <a:ext cx="9416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Pie 74"/>
          <p:cNvSpPr/>
          <p:nvPr/>
        </p:nvSpPr>
        <p:spPr>
          <a:xfrm>
            <a:off x="9835484" y="4099496"/>
            <a:ext cx="505916" cy="438472"/>
          </a:xfrm>
          <a:prstGeom prst="pie">
            <a:avLst>
              <a:gd name="adj1" fmla="val 13890729"/>
              <a:gd name="adj2" fmla="val 4574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Isosceles Triangle 76"/>
          <p:cNvSpPr/>
          <p:nvPr/>
        </p:nvSpPr>
        <p:spPr>
          <a:xfrm rot="15879482">
            <a:off x="9797202" y="3031827"/>
            <a:ext cx="232302" cy="2288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Isosceles Triangle 77"/>
          <p:cNvSpPr/>
          <p:nvPr/>
        </p:nvSpPr>
        <p:spPr>
          <a:xfrm rot="15879482">
            <a:off x="10699342" y="4221944"/>
            <a:ext cx="232302" cy="2288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4764807" y="5534824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80" name="Rectangle 79"/>
          <p:cNvSpPr/>
          <p:nvPr/>
        </p:nvSpPr>
        <p:spPr>
          <a:xfrm>
            <a:off x="5442028" y="3192334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072" y="564870"/>
            <a:ext cx="2688609" cy="11873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25689" y="917352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74720" y="1752225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98832" y="1602099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92072" y="564870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39749" y="564870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39749" y="1602099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64024" y="564870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1.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024" y="2479350"/>
            <a:ext cx="4885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Draw a 10cm line AB.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Construct a right angle at A. Extend the line 5cm to create AC.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Construct a right angle at C. Extend the line 10cm to create CD.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Connect B and D.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1822" y="1821305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5754" y="1811405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837" y="231348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2906" y="215972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6953602" y="612936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0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60361" y="1650165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953601" y="612936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362613" y="1021947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827057" y="1804712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356209" y="231348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000948" y="448110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2.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0514" y="1821305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84446" y="1811405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04364" y="225121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1598" y="215972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0514" y="2479350"/>
            <a:ext cx="4790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Draw a 10cm line AB.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Construct a right angle at A. Extend the line 5cm to create AC.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Construct a right angle at C. Extend the line 7cm to create CD.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Connect B and 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192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2956" y="-1102959"/>
            <a:ext cx="3526938" cy="62671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4742" y="1584748"/>
            <a:ext cx="3614496" cy="6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4024" y="2479350"/>
            <a:ext cx="48858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Draw a 10cm line AB.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Construct a right angle at A. Extend the line 5cm to create AC.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Draw an arc 7cm from B.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Construct a right angle at C. Extend </a:t>
            </a:r>
            <a:r>
              <a:rPr lang="en-US" sz="2400" dirty="0"/>
              <a:t>the line </a:t>
            </a:r>
            <a:r>
              <a:rPr lang="en-US" sz="2400" dirty="0" smtClean="0"/>
              <a:t>until it crosses the arc (at D).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Connect B and D.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20514" y="1821305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84446" y="1811405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04364" y="225121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1598" y="215972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0514" y="2479350"/>
            <a:ext cx="4790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Draw a 10cm line AB.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Construct a right angle at A. Extend the line 5cm to create AC.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Construct a right angle at B. </a:t>
            </a:r>
            <a:br>
              <a:rPr lang="en-US" sz="2400" dirty="0" smtClean="0"/>
            </a:br>
            <a:r>
              <a:rPr lang="en-US" sz="2400" dirty="0" smtClean="0"/>
              <a:t>Bisect the right angle at B.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Construct a right angle at C.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Extend the line until it crosses the angle bisector (at D).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Connect B and D.</a:t>
            </a:r>
            <a:endParaRPr lang="en-GB" sz="2400" dirty="0"/>
          </a:p>
        </p:txBody>
      </p:sp>
      <p:sp>
        <p:nvSpPr>
          <p:cNvPr id="29" name="Rectangle 10"/>
          <p:cNvSpPr/>
          <p:nvPr/>
        </p:nvSpPr>
        <p:spPr>
          <a:xfrm>
            <a:off x="1198292" y="633950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0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205051" y="1671179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198291" y="633950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07303" y="1042961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071747" y="1825726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3325577" y="948275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7cm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45637" y="414743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3.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1087" y="1810191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5019" y="1800291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4937" y="214007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2171" y="204858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0" name="Rectangle 10"/>
          <p:cNvSpPr/>
          <p:nvPr/>
        </p:nvSpPr>
        <p:spPr>
          <a:xfrm>
            <a:off x="7027524" y="633950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0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034283" y="1671179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027523" y="633950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436535" y="1042961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7900979" y="1825726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8607477" y="1404475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477" y="1404475"/>
                <a:ext cx="9416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048813" y="557690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4.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47" name="Pie 46"/>
          <p:cNvSpPr/>
          <p:nvPr/>
        </p:nvSpPr>
        <p:spPr>
          <a:xfrm>
            <a:off x="9313975" y="1556030"/>
            <a:ext cx="804309" cy="532102"/>
          </a:xfrm>
          <a:prstGeom prst="pie">
            <a:avLst>
              <a:gd name="adj1" fmla="val 10987120"/>
              <a:gd name="adj2" fmla="val 134393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0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2900" y="-1013516"/>
            <a:ext cx="3293013" cy="58514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58745" y="1486219"/>
            <a:ext cx="3732017" cy="66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3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4024" y="2479350"/>
            <a:ext cx="4885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Draw a 10cm line AB.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Construct a right angle at A. Extend the line 5cm to create AC.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Construct </a:t>
            </a:r>
            <a:r>
              <a:rPr lang="en-US" sz="2400" dirty="0" smtClean="0"/>
              <a:t>an equilateral triangle with one vertex at B. </a:t>
            </a:r>
            <a:br>
              <a:rPr lang="en-US" sz="2400" dirty="0" smtClean="0"/>
            </a:br>
            <a:r>
              <a:rPr lang="en-US" sz="2400" dirty="0" smtClean="0"/>
              <a:t>Extend one side of this triangle. </a:t>
            </a:r>
            <a:endParaRPr lang="en-US" sz="2400" dirty="0"/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Construct </a:t>
            </a:r>
            <a:r>
              <a:rPr lang="en-US" sz="2400" dirty="0"/>
              <a:t>a right angle at C.</a:t>
            </a:r>
            <a:br>
              <a:rPr lang="en-US" sz="2400" dirty="0"/>
            </a:br>
            <a:r>
              <a:rPr lang="en-US" sz="2400" dirty="0"/>
              <a:t>Extend the line until it crosses the </a:t>
            </a:r>
            <a:r>
              <a:rPr lang="en-US" sz="2400" dirty="0" smtClean="0"/>
              <a:t>line from B (at </a:t>
            </a:r>
            <a:r>
              <a:rPr lang="en-US" sz="2400" dirty="0"/>
              <a:t>D).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20514" y="1821305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84446" y="1811405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04364" y="225121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1598" y="215972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720514" y="2479350"/>
                <a:ext cx="479036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/>
                  <a:t>Draw a 10cm line AB.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/>
                  <a:t>Construct a right angle at A. Extend the line 5cm to create AC. 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/>
                  <a:t>Construct </a:t>
                </a:r>
                <a:r>
                  <a:rPr lang="en-US" sz="2400" dirty="0"/>
                  <a:t>an equilateral triangle with one vertex at B. </a:t>
                </a:r>
                <a:br>
                  <a:rPr lang="en-US" sz="2400" dirty="0"/>
                </a:br>
                <a:r>
                  <a:rPr lang="en-US" sz="2400" dirty="0"/>
                  <a:t>Bisect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/>
                  <a:t> angle at B. 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en-US" sz="2400" dirty="0"/>
                  <a:t>Construct </a:t>
                </a:r>
                <a:r>
                  <a:rPr lang="en-US" sz="2400" dirty="0"/>
                  <a:t>a right angle at C.</a:t>
                </a:r>
                <a:br>
                  <a:rPr lang="en-US" sz="2400" dirty="0"/>
                </a:br>
                <a:r>
                  <a:rPr lang="en-US" sz="2400" dirty="0"/>
                  <a:t>Extend the line until it crosses the angle bisector (at D). 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14" y="2479350"/>
                <a:ext cx="4790364" cy="3416320"/>
              </a:xfrm>
              <a:prstGeom prst="rect">
                <a:avLst/>
              </a:prstGeom>
              <a:blipFill>
                <a:blip r:embed="rId2"/>
                <a:stretch>
                  <a:fillRect l="-2036" t="-1786" r="-2799" b="-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911087" y="1810191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5019" y="1800291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4937" y="214007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2171" y="204858"/>
            <a:ext cx="3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8" name="Rectangle 10"/>
          <p:cNvSpPr/>
          <p:nvPr/>
        </p:nvSpPr>
        <p:spPr>
          <a:xfrm>
            <a:off x="1160004" y="638371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0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166763" y="1675600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69015" y="1047382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2033459" y="1830147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159119" y="271619"/>
            <a:ext cx="3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5.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55" name="Pie 54"/>
          <p:cNvSpPr/>
          <p:nvPr/>
        </p:nvSpPr>
        <p:spPr>
          <a:xfrm>
            <a:off x="3439699" y="1555961"/>
            <a:ext cx="804309" cy="530548"/>
          </a:xfrm>
          <a:prstGeom prst="pie">
            <a:avLst>
              <a:gd name="adj1" fmla="val 10924279"/>
              <a:gd name="adj2" fmla="val 134393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2754889" y="1451903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889" y="1451903"/>
                <a:ext cx="9416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157347" y="633950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10"/>
          <p:cNvSpPr/>
          <p:nvPr/>
        </p:nvSpPr>
        <p:spPr>
          <a:xfrm>
            <a:off x="7064341" y="640951"/>
            <a:ext cx="2688609" cy="1187355"/>
          </a:xfrm>
          <a:custGeom>
            <a:avLst/>
            <a:gdLst>
              <a:gd name="connsiteX0" fmla="*/ 0 w 2688609"/>
              <a:gd name="connsiteY0" fmla="*/ 0 h 1187355"/>
              <a:gd name="connsiteX1" fmla="*/ 2688609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  <a:gd name="connsiteX0" fmla="*/ 0 w 2688609"/>
              <a:gd name="connsiteY0" fmla="*/ 0 h 1187355"/>
              <a:gd name="connsiteX1" fmla="*/ 1487606 w 2688609"/>
              <a:gd name="connsiteY1" fmla="*/ 0 h 1187355"/>
              <a:gd name="connsiteX2" fmla="*/ 2688609 w 2688609"/>
              <a:gd name="connsiteY2" fmla="*/ 1187355 h 1187355"/>
              <a:gd name="connsiteX3" fmla="*/ 0 w 2688609"/>
              <a:gd name="connsiteY3" fmla="*/ 1187355 h 1187355"/>
              <a:gd name="connsiteX4" fmla="*/ 0 w 2688609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09" h="1187355">
                <a:moveTo>
                  <a:pt x="0" y="0"/>
                </a:moveTo>
                <a:lnTo>
                  <a:pt x="1487606" y="0"/>
                </a:lnTo>
                <a:lnTo>
                  <a:pt x="2688609" y="1187355"/>
                </a:lnTo>
                <a:lnTo>
                  <a:pt x="0" y="11873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7071100" y="1678180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937796" y="1832727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6060745" y="271619"/>
            <a:ext cx="59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FFF"/>
                </a:solidFill>
              </a:rPr>
              <a:t>6.</a:t>
            </a:r>
            <a:endParaRPr lang="en-GB" dirty="0">
              <a:solidFill>
                <a:srgbClr val="007FFF"/>
              </a:solidFill>
            </a:endParaRPr>
          </a:p>
        </p:txBody>
      </p:sp>
      <p:sp>
        <p:nvSpPr>
          <p:cNvPr id="63" name="Pie 62"/>
          <p:cNvSpPr/>
          <p:nvPr/>
        </p:nvSpPr>
        <p:spPr>
          <a:xfrm>
            <a:off x="9329013" y="1558325"/>
            <a:ext cx="804309" cy="530548"/>
          </a:xfrm>
          <a:prstGeom prst="pie">
            <a:avLst>
              <a:gd name="adj1" fmla="val 10924279"/>
              <a:gd name="adj2" fmla="val 134393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8644203" y="1454267"/>
                <a:ext cx="94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203" y="1454267"/>
                <a:ext cx="9416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389262" y="1016521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7087020" y="643222"/>
            <a:ext cx="150125" cy="1501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6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0972" y="-1223448"/>
            <a:ext cx="3514544" cy="624511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77789" y="1714274"/>
            <a:ext cx="3562124" cy="6329659"/>
          </a:xfrm>
        </p:spPr>
      </p:pic>
    </p:spTree>
    <p:extLst>
      <p:ext uri="{BB962C8B-B14F-4D97-AF65-F5344CB8AC3E}">
        <p14:creationId xmlns:p14="http://schemas.microsoft.com/office/powerpoint/2010/main" val="196873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9f1c1b49-60dc-47a2-9f7a-c0cedb3dfa37" xsi:nil="true"/>
    <Teachers xmlns="9f1c1b49-60dc-47a2-9f7a-c0cedb3dfa37">
      <UserInfo>
        <DisplayName/>
        <AccountId xsi:nil="true"/>
        <AccountType/>
      </UserInfo>
    </Teachers>
    <Student_Groups xmlns="9f1c1b49-60dc-47a2-9f7a-c0cedb3dfa37">
      <UserInfo>
        <DisplayName/>
        <AccountId xsi:nil="true"/>
        <AccountType/>
      </UserInfo>
    </Student_Groups>
    <AppVersion xmlns="9f1c1b49-60dc-47a2-9f7a-c0cedb3dfa37" xsi:nil="true"/>
    <Invited_Teachers xmlns="9f1c1b49-60dc-47a2-9f7a-c0cedb3dfa37" xsi:nil="true"/>
    <Math_Settings xmlns="9f1c1b49-60dc-47a2-9f7a-c0cedb3dfa37" xsi:nil="true"/>
    <NotebookType xmlns="9f1c1b49-60dc-47a2-9f7a-c0cedb3dfa37" xsi:nil="true"/>
    <Students xmlns="9f1c1b49-60dc-47a2-9f7a-c0cedb3dfa37">
      <UserInfo>
        <DisplayName/>
        <AccountId xsi:nil="true"/>
        <AccountType/>
      </UserInfo>
    </Students>
    <Teams_Channel_Section_Location xmlns="9f1c1b49-60dc-47a2-9f7a-c0cedb3dfa37" xsi:nil="true"/>
    <Has_Teacher_Only_SectionGroup xmlns="9f1c1b49-60dc-47a2-9f7a-c0cedb3dfa37" xsi:nil="true"/>
    <Owner xmlns="9f1c1b49-60dc-47a2-9f7a-c0cedb3dfa37">
      <UserInfo>
        <DisplayName/>
        <AccountId xsi:nil="true"/>
        <AccountType/>
      </UserInfo>
    </Owner>
    <TeamsChannelId xmlns="9f1c1b49-60dc-47a2-9f7a-c0cedb3dfa37" xsi:nil="true"/>
    <Invited_Students xmlns="9f1c1b49-60dc-47a2-9f7a-c0cedb3dfa37" xsi:nil="true"/>
    <IsNotebookLocked xmlns="9f1c1b49-60dc-47a2-9f7a-c0cedb3dfa37" xsi:nil="true"/>
    <DefaultSectionNames xmlns="9f1c1b49-60dc-47a2-9f7a-c0cedb3dfa37" xsi:nil="true"/>
    <Templates xmlns="9f1c1b49-60dc-47a2-9f7a-c0cedb3dfa37" xsi:nil="true"/>
    <Is_Collaboration_Space_Locked xmlns="9f1c1b49-60dc-47a2-9f7a-c0cedb3dfa37" xsi:nil="true"/>
    <Self_Registration_Enabled xmlns="9f1c1b49-60dc-47a2-9f7a-c0cedb3dfa37" xsi:nil="true"/>
    <CultureName xmlns="9f1c1b49-60dc-47a2-9f7a-c0cedb3dfa37" xsi:nil="true"/>
    <Distribution_Groups xmlns="9f1c1b49-60dc-47a2-9f7a-c0cedb3dfa37" xsi:nil="true"/>
    <LMS_Mappings xmlns="9f1c1b49-60dc-47a2-9f7a-c0cedb3dfa3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2A948AAFF8408649458BA31E6383" ma:contentTypeVersion="35" ma:contentTypeDescription="Create a new document." ma:contentTypeScope="" ma:versionID="8af7f28cd77a8545d8ceaba343b3c741">
  <xsd:schema xmlns:xsd="http://www.w3.org/2001/XMLSchema" xmlns:xs="http://www.w3.org/2001/XMLSchema" xmlns:p="http://schemas.microsoft.com/office/2006/metadata/properties" xmlns:ns3="9f1c1b49-60dc-47a2-9f7a-c0cedb3dfa37" xmlns:ns4="287e2a93-32e6-499e-b766-73add90b0ae1" targetNamespace="http://schemas.microsoft.com/office/2006/metadata/properties" ma:root="true" ma:fieldsID="9a82cef0c68da61dcaee572d87b5101d" ns3:_="" ns4:_="">
    <xsd:import namespace="9f1c1b49-60dc-47a2-9f7a-c0cedb3dfa37"/>
    <xsd:import namespace="287e2a93-32e6-499e-b766-73add90b0a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c1b49-60dc-47a2-9f7a-c0cedb3df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e2a93-32e6-499e-b766-73add90b0a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DFF801-2A00-4588-925F-93A252314B72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87e2a93-32e6-499e-b766-73add90b0ae1"/>
    <ds:schemaRef ds:uri="http://schemas.microsoft.com/office/2006/documentManagement/types"/>
    <ds:schemaRef ds:uri="9f1c1b49-60dc-47a2-9f7a-c0cedb3dfa3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02E02D-EAF8-46DF-8785-2802484F6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c1b49-60dc-47a2-9f7a-c0cedb3dfa37"/>
    <ds:schemaRef ds:uri="287e2a93-32e6-499e-b766-73add90b0a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F04F86-D518-41AD-948D-E88C93EDD7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708</Words>
  <Application>Microsoft Office PowerPoint</Application>
  <PresentationFormat>Widescreen</PresentationFormat>
  <Paragraphs>161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Constructions: Drawing Right Angles and Angle Bisection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TBSHS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ben.mansbridge</dc:creator>
  <cp:lastModifiedBy>ben.mansbridge</cp:lastModifiedBy>
  <cp:revision>23</cp:revision>
  <dcterms:created xsi:type="dcterms:W3CDTF">2021-10-25T01:17:14Z</dcterms:created>
  <dcterms:modified xsi:type="dcterms:W3CDTF">2022-07-16T23:35:27Z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0x0101002A062A948AAFF8408649458BA31E6383</vt:lpwstr>
  </property>
</Properties>
</file>