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8"/>
  </p:notesMasterIdLst>
  <p:sldIdLst>
    <p:sldId id="431" r:id="rId3"/>
    <p:sldId id="301" r:id="rId4"/>
    <p:sldId id="300" r:id="rId5"/>
    <p:sldId id="432" r:id="rId6"/>
    <p:sldId id="43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5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EF59EC-A0F2-4472-B49B-FBA2907E6394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82E-B713-43C0-96E2-D58EF76390E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4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E6D40-720E-4262-8751-C77F963E59D2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F539-2357-44C0-A189-A0662F3BA23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91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09148-E1E8-4309-AA5B-BE39CF6BE633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9DB0-4338-46B7-A175-67DF32FA0BD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702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29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9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73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13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11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38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90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E67977-A1A9-4F1F-947F-E141F43FB98F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8365-C466-4D23-A4BF-D9CC5F22ACF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832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43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96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091D26-926C-4F93-91B4-E048E3202D20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C59-D11B-4478-8D74-56129940467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049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0440CE-5582-4669-B5E5-6BE73AFBE65D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B70-A673-4674-937C-CDF1D3F0A8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4DAABB-58C7-4DFE-A3EA-5B35CCD497B0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1A7F-BA12-434F-88C6-90FD4991463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09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8C663F-036D-4508-949A-2F02C7FE00AB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37-15C0-41C3-A7DD-90D9FF9C14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43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B92AC-2972-41CA-AFE7-86BB4C0AE628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3529-6B43-4396-A537-D8E4C156C7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97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0CD7D-2F61-4D28-A7F9-0BECAD69E945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B56B-5A63-4A5A-BA27-B856CBDC2F5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1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F8597-E447-4809-BC54-3D5F03EA212A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FEEC-37B3-4010-93E7-1DF7838BFA2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05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29B4BE-C5DD-4F83-A1DF-54E4BF424579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7820F-44DF-4B37-B942-303355E2D16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712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6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242" y="228359"/>
            <a:ext cx="1004447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Representing Data – Introduction to two way tables – Interpret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6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7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53" y="2724626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6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9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96069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BF4056C-AF75-4DEF-A37D-FFB5888A6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84480"/>
              </p:ext>
            </p:extLst>
          </p:nvPr>
        </p:nvGraphicFramePr>
        <p:xfrm>
          <a:off x="3916025" y="4287455"/>
          <a:ext cx="360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081163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 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9249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18DD927-C138-409E-9599-0297993EBD8F}"/>
                  </a:ext>
                </a:extLst>
              </p:cNvPr>
              <p:cNvSpPr txBox="1"/>
              <p:nvPr/>
            </p:nvSpPr>
            <p:spPr>
              <a:xfrm flipH="1">
                <a:off x="5805755" y="495569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18DD927-C138-409E-9599-0297993EB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05755" y="4955690"/>
                <a:ext cx="646080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4BC85B4-8931-4CA6-B93B-1B4CA329373C}"/>
                  </a:ext>
                </a:extLst>
              </p:cNvPr>
              <p:cNvSpPr txBox="1"/>
              <p:nvPr/>
            </p:nvSpPr>
            <p:spPr>
              <a:xfrm flipH="1">
                <a:off x="4935978" y="550163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4BC85B4-8931-4CA6-B93B-1B4CA329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35978" y="5501634"/>
                <a:ext cx="646080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57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4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5921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31697"/>
              </p:ext>
            </p:extLst>
          </p:nvPr>
        </p:nvGraphicFramePr>
        <p:xfrm>
          <a:off x="1122981" y="3335438"/>
          <a:ext cx="360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081163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 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9249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DE47CD-C7D2-429E-BAAB-745266761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77676"/>
              </p:ext>
            </p:extLst>
          </p:nvPr>
        </p:nvGraphicFramePr>
        <p:xfrm>
          <a:off x="6912327" y="3335438"/>
          <a:ext cx="360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62190389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8134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3AD563-C3B5-47CF-852A-5F295B241E91}"/>
                  </a:ext>
                </a:extLst>
              </p:cNvPr>
              <p:cNvSpPr txBox="1"/>
              <p:nvPr/>
            </p:nvSpPr>
            <p:spPr>
              <a:xfrm flipH="1">
                <a:off x="3012711" y="400367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3AD563-C3B5-47CF-852A-5F295B241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12711" y="4003673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70D8DF-33AF-4F71-89A2-C90FCF89BF41}"/>
                  </a:ext>
                </a:extLst>
              </p:cNvPr>
              <p:cNvSpPr txBox="1"/>
              <p:nvPr/>
            </p:nvSpPr>
            <p:spPr>
              <a:xfrm flipH="1">
                <a:off x="2142934" y="454961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70D8DF-33AF-4F71-89A2-C90FCF89B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42934" y="4549617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AE0786A8-A8F8-43FC-B07E-62B4581F55AB}"/>
              </a:ext>
            </a:extLst>
          </p:cNvPr>
          <p:cNvGrpSpPr/>
          <p:nvPr/>
        </p:nvGrpSpPr>
        <p:grpSpPr>
          <a:xfrm>
            <a:off x="7898704" y="4006938"/>
            <a:ext cx="1625109" cy="819677"/>
            <a:chOff x="7898704" y="4006938"/>
            <a:chExt cx="1625109" cy="8196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B0777DC-7678-44DE-9BC5-96ECD11D26D9}"/>
                    </a:ext>
                  </a:extLst>
                </p:cNvPr>
                <p:cNvSpPr txBox="1"/>
                <p:nvPr/>
              </p:nvSpPr>
              <p:spPr>
                <a:xfrm flipH="1">
                  <a:off x="7898704" y="4006938"/>
                  <a:ext cx="64608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B0777DC-7678-44DE-9BC5-96ECD11D26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7898704" y="4006938"/>
                  <a:ext cx="646080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4184C5B-4292-4658-8ADC-19481911FB9C}"/>
                    </a:ext>
                  </a:extLst>
                </p:cNvPr>
                <p:cNvSpPr txBox="1"/>
                <p:nvPr/>
              </p:nvSpPr>
              <p:spPr>
                <a:xfrm flipH="1">
                  <a:off x="8877733" y="4549616"/>
                  <a:ext cx="64608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4184C5B-4292-4658-8ADC-19481911FB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8877733" y="4549616"/>
                  <a:ext cx="646080" cy="276999"/>
                </a:xfrm>
                <a:prstGeom prst="rect">
                  <a:avLst/>
                </a:prstGeom>
                <a:blipFill>
                  <a:blip r:embed="rId5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2A1DDF6-7804-424B-A3D0-68978C33B37A}"/>
              </a:ext>
            </a:extLst>
          </p:cNvPr>
          <p:cNvSpPr txBox="1"/>
          <p:nvPr/>
        </p:nvSpPr>
        <p:spPr>
          <a:xfrm>
            <a:off x="261587" y="125119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boys chose English?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B68D60-D6AC-414D-AFDC-21A5CFEAA7A2}"/>
              </a:ext>
            </a:extLst>
          </p:cNvPr>
          <p:cNvSpPr txBox="1"/>
          <p:nvPr/>
        </p:nvSpPr>
        <p:spPr>
          <a:xfrm>
            <a:off x="261587" y="177222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girls chose maths?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000370-967B-445C-B30D-53129492CA86}"/>
              </a:ext>
            </a:extLst>
          </p:cNvPr>
          <p:cNvSpPr txBox="1"/>
          <p:nvPr/>
        </p:nvSpPr>
        <p:spPr>
          <a:xfrm>
            <a:off x="6324593" y="128809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girls chose English?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79981C-356A-4F9F-8464-D22356CBFEDE}"/>
              </a:ext>
            </a:extLst>
          </p:cNvPr>
          <p:cNvSpPr txBox="1"/>
          <p:nvPr/>
        </p:nvSpPr>
        <p:spPr>
          <a:xfrm>
            <a:off x="6324593" y="180912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boys chose maths?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818E0B-30A1-4E51-A413-72F19A8362E8}"/>
              </a:ext>
            </a:extLst>
          </p:cNvPr>
          <p:cNvSpPr txBox="1"/>
          <p:nvPr/>
        </p:nvSpPr>
        <p:spPr>
          <a:xfrm>
            <a:off x="261587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part of a two way table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9CCCF2-486F-4364-966F-44F6C43ABDAD}"/>
              </a:ext>
            </a:extLst>
          </p:cNvPr>
          <p:cNvSpPr txBox="1"/>
          <p:nvPr/>
        </p:nvSpPr>
        <p:spPr>
          <a:xfrm>
            <a:off x="6324593" y="771771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part of a two way table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3B6E2F-5E22-41EA-855D-75A4C12D7283}"/>
              </a:ext>
            </a:extLst>
          </p:cNvPr>
          <p:cNvSpPr txBox="1"/>
          <p:nvPr/>
        </p:nvSpPr>
        <p:spPr>
          <a:xfrm>
            <a:off x="261587" y="2295631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boys were asked in total?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3DB1A5-8BA0-49EA-AF61-A83A3880E414}"/>
              </a:ext>
            </a:extLst>
          </p:cNvPr>
          <p:cNvSpPr txBox="1"/>
          <p:nvPr/>
        </p:nvSpPr>
        <p:spPr>
          <a:xfrm>
            <a:off x="6317530" y="2328650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girls were asked in total?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6898C3-A45E-4CAD-BEC2-36F0022B4FA6}"/>
                  </a:ext>
                </a:extLst>
              </p:cNvPr>
              <p:cNvSpPr txBox="1"/>
              <p:nvPr/>
            </p:nvSpPr>
            <p:spPr>
              <a:xfrm>
                <a:off x="4070015" y="1251195"/>
                <a:ext cx="257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6898C3-A45E-4CAD-BEC2-36F0022B4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015" y="1251195"/>
                <a:ext cx="257511" cy="369332"/>
              </a:xfrm>
              <a:prstGeom prst="rect">
                <a:avLst/>
              </a:prstGeom>
              <a:blipFill>
                <a:blip r:embed="rId6"/>
                <a:stretch>
                  <a:fillRect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612557-1016-4FD3-B836-1686BE05536C}"/>
                  </a:ext>
                </a:extLst>
              </p:cNvPr>
              <p:cNvSpPr txBox="1"/>
              <p:nvPr/>
            </p:nvSpPr>
            <p:spPr>
              <a:xfrm>
                <a:off x="4070014" y="1716566"/>
                <a:ext cx="257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612557-1016-4FD3-B836-1686BE055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014" y="1716566"/>
                <a:ext cx="257511" cy="369332"/>
              </a:xfrm>
              <a:prstGeom prst="rect">
                <a:avLst/>
              </a:prstGeom>
              <a:blipFill>
                <a:blip r:embed="rId7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6520A91-4986-4BA7-A2BF-D8D55253BB0E}"/>
                  </a:ext>
                </a:extLst>
              </p:cNvPr>
              <p:cNvSpPr txBox="1"/>
              <p:nvPr/>
            </p:nvSpPr>
            <p:spPr>
              <a:xfrm>
                <a:off x="4070013" y="2313858"/>
                <a:ext cx="257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6520A91-4986-4BA7-A2BF-D8D55253B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013" y="2313858"/>
                <a:ext cx="257511" cy="369332"/>
              </a:xfrm>
              <a:prstGeom prst="rect">
                <a:avLst/>
              </a:prstGeom>
              <a:blipFill>
                <a:blip r:embed="rId8"/>
                <a:stretch>
                  <a:fillRect r="-6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9DAE4E-7FED-4B62-A4FD-5D7369425EF0}"/>
                  </a:ext>
                </a:extLst>
              </p:cNvPr>
              <p:cNvSpPr txBox="1"/>
              <p:nvPr/>
            </p:nvSpPr>
            <p:spPr>
              <a:xfrm>
                <a:off x="10120145" y="1242877"/>
                <a:ext cx="257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E9DAE4E-7FED-4B62-A4FD-5D7369425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145" y="1242877"/>
                <a:ext cx="257511" cy="369332"/>
              </a:xfrm>
              <a:prstGeom prst="rect">
                <a:avLst/>
              </a:prstGeom>
              <a:blipFill>
                <a:blip r:embed="rId9"/>
                <a:stretch>
                  <a:fillRect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2696C13-FB0C-40DE-9BD3-97F1017F607F}"/>
                  </a:ext>
                </a:extLst>
              </p:cNvPr>
              <p:cNvSpPr txBox="1"/>
              <p:nvPr/>
            </p:nvSpPr>
            <p:spPr>
              <a:xfrm>
                <a:off x="10120144" y="1708248"/>
                <a:ext cx="257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2696C13-FB0C-40DE-9BD3-97F1017F6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144" y="1708248"/>
                <a:ext cx="257511" cy="369332"/>
              </a:xfrm>
              <a:prstGeom prst="rect">
                <a:avLst/>
              </a:prstGeom>
              <a:blipFill>
                <a:blip r:embed="rId10"/>
                <a:stretch>
                  <a:fillRect r="-6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6551B68-FC97-4532-BA3F-E38C9CCFFACF}"/>
                  </a:ext>
                </a:extLst>
              </p:cNvPr>
              <p:cNvSpPr txBox="1"/>
              <p:nvPr/>
            </p:nvSpPr>
            <p:spPr>
              <a:xfrm>
                <a:off x="10120143" y="2305540"/>
                <a:ext cx="2575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6551B68-FC97-4532-BA3F-E38C9CCFF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143" y="2305540"/>
                <a:ext cx="257511" cy="369332"/>
              </a:xfrm>
              <a:prstGeom prst="rect">
                <a:avLst/>
              </a:prstGeom>
              <a:blipFill>
                <a:blip r:embed="rId11"/>
                <a:stretch>
                  <a:fillRect r="-6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5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2" grpId="0"/>
      <p:bldP spid="23" grpId="0"/>
      <p:bldP spid="24" grpId="0"/>
      <p:bldP spid="2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4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5921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EAA4D7-A8FF-4F71-BC55-D210DF150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69033"/>
              </p:ext>
            </p:extLst>
          </p:nvPr>
        </p:nvGraphicFramePr>
        <p:xfrm>
          <a:off x="831220" y="3398313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/>
              <p:nvPr/>
            </p:nvSpPr>
            <p:spPr>
              <a:xfrm flipH="1">
                <a:off x="3694192" y="516204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94192" y="5162044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/>
              <p:nvPr/>
            </p:nvSpPr>
            <p:spPr>
              <a:xfrm flipH="1">
                <a:off x="2873440" y="404968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73440" y="4049681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/>
              <p:nvPr/>
            </p:nvSpPr>
            <p:spPr>
              <a:xfrm flipH="1">
                <a:off x="1873404" y="464005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73404" y="4640057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/>
              <p:nvPr/>
            </p:nvSpPr>
            <p:spPr>
              <a:xfrm flipH="1">
                <a:off x="1893276" y="516204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93276" y="5162043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/>
              <p:nvPr/>
            </p:nvSpPr>
            <p:spPr>
              <a:xfrm flipH="1">
                <a:off x="2795821" y="5162402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95821" y="5162402"/>
                <a:ext cx="646080" cy="276999"/>
              </a:xfrm>
              <a:prstGeom prst="rect">
                <a:avLst/>
              </a:prstGeom>
              <a:blipFill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B838628-761C-453C-80E5-F1E427899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55893"/>
              </p:ext>
            </p:extLst>
          </p:nvPr>
        </p:nvGraphicFramePr>
        <p:xfrm>
          <a:off x="7211185" y="3407396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39E90-2D70-4116-BC02-B8901BCD8DF8}"/>
                  </a:ext>
                </a:extLst>
              </p:cNvPr>
              <p:cNvSpPr txBox="1"/>
              <p:nvPr/>
            </p:nvSpPr>
            <p:spPr>
              <a:xfrm flipH="1">
                <a:off x="8332648" y="405876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39E90-2D70-4116-BC02-B8901BCD8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32648" y="4058764"/>
                <a:ext cx="64608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8AF2F6-6CF6-4AAF-8B2E-BD1C337CC90D}"/>
                  </a:ext>
                </a:extLst>
              </p:cNvPr>
              <p:cNvSpPr txBox="1"/>
              <p:nvPr/>
            </p:nvSpPr>
            <p:spPr>
              <a:xfrm flipH="1">
                <a:off x="10100191" y="5171126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8AF2F6-6CF6-4AAF-8B2E-BD1C337CC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100191" y="5171126"/>
                <a:ext cx="646080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A7D401-7B89-4AA2-B90E-221A33687441}"/>
                  </a:ext>
                </a:extLst>
              </p:cNvPr>
              <p:cNvSpPr txBox="1"/>
              <p:nvPr/>
            </p:nvSpPr>
            <p:spPr>
              <a:xfrm flipH="1">
                <a:off x="9260629" y="515879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A7D401-7B89-4AA2-B90E-221A33687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60629" y="5158795"/>
                <a:ext cx="646080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321F5-1A2E-405E-BDFD-8BD6EB1A3356}"/>
                  </a:ext>
                </a:extLst>
              </p:cNvPr>
              <p:cNvSpPr txBox="1"/>
              <p:nvPr/>
            </p:nvSpPr>
            <p:spPr>
              <a:xfrm flipH="1">
                <a:off x="8332648" y="517474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321F5-1A2E-405E-BDFD-8BD6EB1A3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32648" y="5174745"/>
                <a:ext cx="646080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1971914-8585-4CDA-AFA1-42D035B62A7A}"/>
              </a:ext>
            </a:extLst>
          </p:cNvPr>
          <p:cNvSpPr txBox="1"/>
          <p:nvPr/>
        </p:nvSpPr>
        <p:spPr>
          <a:xfrm>
            <a:off x="312102" y="1216713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</a:t>
            </a:r>
            <a:r>
              <a:rPr lang="en-GB" u="sng" dirty="0"/>
              <a:t>pupils</a:t>
            </a:r>
            <a:r>
              <a:rPr lang="en-GB" dirty="0"/>
              <a:t> chose English?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5506A6-3A0E-44DE-988F-8EA18C1D6E57}"/>
              </a:ext>
            </a:extLst>
          </p:cNvPr>
          <p:cNvSpPr txBox="1"/>
          <p:nvPr/>
        </p:nvSpPr>
        <p:spPr>
          <a:xfrm>
            <a:off x="339364" y="1757888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</a:t>
            </a:r>
            <a:r>
              <a:rPr lang="en-GB" u="sng" dirty="0"/>
              <a:t>pupils</a:t>
            </a:r>
            <a:r>
              <a:rPr lang="en-GB" dirty="0"/>
              <a:t> chose maths?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146646-ABBF-4221-8CED-6551DADB134E}"/>
              </a:ext>
            </a:extLst>
          </p:cNvPr>
          <p:cNvSpPr txBox="1"/>
          <p:nvPr/>
        </p:nvSpPr>
        <p:spPr>
          <a:xfrm>
            <a:off x="6683284" y="1290604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</a:t>
            </a:r>
            <a:r>
              <a:rPr lang="en-GB" u="sng" dirty="0"/>
              <a:t>pupils</a:t>
            </a:r>
            <a:r>
              <a:rPr lang="en-GB" dirty="0"/>
              <a:t> chose English?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A1FC2B-F095-4A63-BE58-19777AE0E627}"/>
              </a:ext>
            </a:extLst>
          </p:cNvPr>
          <p:cNvSpPr txBox="1"/>
          <p:nvPr/>
        </p:nvSpPr>
        <p:spPr>
          <a:xfrm>
            <a:off x="6683284" y="1811634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</a:t>
            </a:r>
            <a:r>
              <a:rPr lang="en-GB" u="sng" dirty="0"/>
              <a:t>pupils</a:t>
            </a:r>
            <a:r>
              <a:rPr lang="en-GB" dirty="0"/>
              <a:t> chose maths?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5284C1-18A1-4481-A6CB-E2D2EAA86BDD}"/>
              </a:ext>
            </a:extLst>
          </p:cNvPr>
          <p:cNvSpPr txBox="1"/>
          <p:nvPr/>
        </p:nvSpPr>
        <p:spPr>
          <a:xfrm>
            <a:off x="292230" y="734362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a completed two way table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3734E6-3D1D-4214-978A-39433E336A5A}"/>
              </a:ext>
            </a:extLst>
          </p:cNvPr>
          <p:cNvSpPr txBox="1"/>
          <p:nvPr/>
        </p:nvSpPr>
        <p:spPr>
          <a:xfrm>
            <a:off x="339364" y="2318570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</a:t>
            </a:r>
            <a:r>
              <a:rPr lang="en-GB" u="sng" dirty="0"/>
              <a:t>pupils</a:t>
            </a:r>
            <a:r>
              <a:rPr lang="en-GB" dirty="0"/>
              <a:t> were asked in total?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085194-8C80-423B-A326-0DCC36A79A75}"/>
              </a:ext>
            </a:extLst>
          </p:cNvPr>
          <p:cNvSpPr txBox="1"/>
          <p:nvPr/>
        </p:nvSpPr>
        <p:spPr>
          <a:xfrm>
            <a:off x="6683284" y="2318570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</a:t>
            </a:r>
            <a:r>
              <a:rPr lang="en-GB" u="sng" dirty="0"/>
              <a:t>pupils</a:t>
            </a:r>
            <a:r>
              <a:rPr lang="en-GB" dirty="0"/>
              <a:t> were asked in total?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1CD618-6C22-4599-9418-596FEEDDCC99}"/>
              </a:ext>
            </a:extLst>
          </p:cNvPr>
          <p:cNvSpPr txBox="1"/>
          <p:nvPr/>
        </p:nvSpPr>
        <p:spPr>
          <a:xfrm>
            <a:off x="6683284" y="772092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a completed two way table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87B189D-ABD7-4758-80B8-5A2480399110}"/>
                  </a:ext>
                </a:extLst>
              </p:cNvPr>
              <p:cNvSpPr txBox="1"/>
              <p:nvPr/>
            </p:nvSpPr>
            <p:spPr>
              <a:xfrm>
                <a:off x="4302464" y="1234291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87B189D-ABD7-4758-80B8-5A2480399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4" y="1234291"/>
                <a:ext cx="74720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0466E9D-43F9-4C53-AE46-9600597DBDEF}"/>
                  </a:ext>
                </a:extLst>
              </p:cNvPr>
              <p:cNvSpPr txBox="1"/>
              <p:nvPr/>
            </p:nvSpPr>
            <p:spPr>
              <a:xfrm>
                <a:off x="4257962" y="1794008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0466E9D-43F9-4C53-AE46-9600597DB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962" y="1794008"/>
                <a:ext cx="74720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30EFC14-7E3E-4DB5-9F62-3CB8FDFE3934}"/>
                  </a:ext>
                </a:extLst>
              </p:cNvPr>
              <p:cNvSpPr txBox="1"/>
              <p:nvPr/>
            </p:nvSpPr>
            <p:spPr>
              <a:xfrm>
                <a:off x="4273745" y="2353725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30EFC14-7E3E-4DB5-9F62-3CB8FDFE3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745" y="2353725"/>
                <a:ext cx="74720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61C076-573E-4F52-9138-A6A9F5F7550C}"/>
                  </a:ext>
                </a:extLst>
              </p:cNvPr>
              <p:cNvSpPr txBox="1"/>
              <p:nvPr/>
            </p:nvSpPr>
            <p:spPr>
              <a:xfrm>
                <a:off x="10759983" y="1236451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A61C076-573E-4F52-9138-A6A9F5F75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9983" y="1236451"/>
                <a:ext cx="74720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7103A1-8295-4E41-ADBB-DC0C014E0E1D}"/>
                  </a:ext>
                </a:extLst>
              </p:cNvPr>
              <p:cNvSpPr txBox="1"/>
              <p:nvPr/>
            </p:nvSpPr>
            <p:spPr>
              <a:xfrm>
                <a:off x="10759983" y="1830130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7103A1-8295-4E41-ADBB-DC0C014E0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9983" y="1830130"/>
                <a:ext cx="74720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696BF4E-D1CC-4955-8E43-323E222AEB1E}"/>
                  </a:ext>
                </a:extLst>
              </p:cNvPr>
              <p:cNvSpPr txBox="1"/>
              <p:nvPr/>
            </p:nvSpPr>
            <p:spPr>
              <a:xfrm>
                <a:off x="10731264" y="2355885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696BF4E-D1CC-4955-8E43-323E222AE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1264" y="2355885"/>
                <a:ext cx="74720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16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30" grpId="0"/>
      <p:bldP spid="31" grpId="0"/>
      <p:bldP spid="25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EAA4D7-A8FF-4F71-BC55-D210DF150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847596"/>
              </p:ext>
            </p:extLst>
          </p:nvPr>
        </p:nvGraphicFramePr>
        <p:xfrm>
          <a:off x="967697" y="1354584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/>
              <p:nvPr/>
            </p:nvSpPr>
            <p:spPr>
              <a:xfrm flipH="1">
                <a:off x="3830669" y="311831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30669" y="3118315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/>
              <p:nvPr/>
            </p:nvSpPr>
            <p:spPr>
              <a:xfrm flipH="1">
                <a:off x="2905002" y="202786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05002" y="2027869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/>
              <p:nvPr/>
            </p:nvSpPr>
            <p:spPr>
              <a:xfrm flipH="1">
                <a:off x="1980541" y="255233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80541" y="2552331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/>
              <p:nvPr/>
            </p:nvSpPr>
            <p:spPr>
              <a:xfrm flipH="1">
                <a:off x="2002457" y="311831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02457" y="3118314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/>
              <p:nvPr/>
            </p:nvSpPr>
            <p:spPr>
              <a:xfrm flipH="1">
                <a:off x="2932298" y="311867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32298" y="3118673"/>
                <a:ext cx="646080" cy="276999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725284C1-18A1-4481-A6CB-E2D2EAA86BDD}"/>
              </a:ext>
            </a:extLst>
          </p:cNvPr>
          <p:cNvSpPr txBox="1"/>
          <p:nvPr/>
        </p:nvSpPr>
        <p:spPr>
          <a:xfrm>
            <a:off x="654673" y="621061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a completed two way table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F32141-9BE9-49F3-AA2D-034C392DC8EC}"/>
              </a:ext>
            </a:extLst>
          </p:cNvPr>
          <p:cNvSpPr txBox="1"/>
          <p:nvPr/>
        </p:nvSpPr>
        <p:spPr>
          <a:xfrm>
            <a:off x="6184749" y="385339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 How many pupils chose English?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497D8A-89F6-46F3-BF45-83394459E4B4}"/>
              </a:ext>
            </a:extLst>
          </p:cNvPr>
          <p:cNvSpPr txBox="1"/>
          <p:nvPr/>
        </p:nvSpPr>
        <p:spPr>
          <a:xfrm>
            <a:off x="6198363" y="4394570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  How many pupils chose maths?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51F82D6-88FA-41D4-AB85-460459ACA897}"/>
              </a:ext>
            </a:extLst>
          </p:cNvPr>
          <p:cNvSpPr txBox="1"/>
          <p:nvPr/>
        </p:nvSpPr>
        <p:spPr>
          <a:xfrm>
            <a:off x="6198363" y="4955252"/>
            <a:ext cx="435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  How many pupils were asked in total?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8D1D45B-7458-4F08-B056-2DAC33E5198E}"/>
              </a:ext>
            </a:extLst>
          </p:cNvPr>
          <p:cNvSpPr txBox="1"/>
          <p:nvPr/>
        </p:nvSpPr>
        <p:spPr>
          <a:xfrm>
            <a:off x="6198363" y="621061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 How many boys chose English?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0B129B9-659C-471B-9B5B-06C3F5B2C840}"/>
              </a:ext>
            </a:extLst>
          </p:cNvPr>
          <p:cNvSpPr txBox="1"/>
          <p:nvPr/>
        </p:nvSpPr>
        <p:spPr>
          <a:xfrm>
            <a:off x="6198363" y="1689447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  How many girls chose English?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24D731-136B-48E3-A65C-9D94A581BC0B}"/>
              </a:ext>
            </a:extLst>
          </p:cNvPr>
          <p:cNvSpPr txBox="1"/>
          <p:nvPr/>
        </p:nvSpPr>
        <p:spPr>
          <a:xfrm>
            <a:off x="6198363" y="2723655"/>
            <a:ext cx="471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  How many boys were asked in total?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27F7AF-4340-4D77-8F59-3F881A2F19C6}"/>
              </a:ext>
            </a:extLst>
          </p:cNvPr>
          <p:cNvSpPr txBox="1"/>
          <p:nvPr/>
        </p:nvSpPr>
        <p:spPr>
          <a:xfrm>
            <a:off x="6198363" y="1141724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  How many boys chose maths?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4348FA-F967-473E-96B8-AB1BABC9BC95}"/>
              </a:ext>
            </a:extLst>
          </p:cNvPr>
          <p:cNvSpPr txBox="1"/>
          <p:nvPr/>
        </p:nvSpPr>
        <p:spPr>
          <a:xfrm>
            <a:off x="6198363" y="2225457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 How many girls chose maths?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AAF48D2-22EE-4BA2-AEE7-A71C13349BEE}"/>
              </a:ext>
            </a:extLst>
          </p:cNvPr>
          <p:cNvSpPr txBox="1"/>
          <p:nvPr/>
        </p:nvSpPr>
        <p:spPr>
          <a:xfrm>
            <a:off x="6198362" y="3288525"/>
            <a:ext cx="455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  How many girls were asked in total?</a:t>
            </a:r>
          </a:p>
        </p:txBody>
      </p:sp>
    </p:spTree>
    <p:extLst>
      <p:ext uri="{BB962C8B-B14F-4D97-AF65-F5344CB8AC3E}">
        <p14:creationId xmlns:p14="http://schemas.microsoft.com/office/powerpoint/2010/main" val="35136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EAA4D7-A8FF-4F71-BC55-D210DF1500D7}"/>
              </a:ext>
            </a:extLst>
          </p:cNvPr>
          <p:cNvGraphicFramePr>
            <a:graphicFrameLocks noGrp="1"/>
          </p:cNvGraphicFramePr>
          <p:nvPr/>
        </p:nvGraphicFramePr>
        <p:xfrm>
          <a:off x="967697" y="1354584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/>
              <p:nvPr/>
            </p:nvSpPr>
            <p:spPr>
              <a:xfrm flipH="1">
                <a:off x="3830669" y="311831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30669" y="3118315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/>
              <p:nvPr/>
            </p:nvSpPr>
            <p:spPr>
              <a:xfrm flipH="1">
                <a:off x="2905002" y="202786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05002" y="2027869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/>
              <p:nvPr/>
            </p:nvSpPr>
            <p:spPr>
              <a:xfrm flipH="1">
                <a:off x="1980541" y="255233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80541" y="2552331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/>
              <p:nvPr/>
            </p:nvSpPr>
            <p:spPr>
              <a:xfrm flipH="1">
                <a:off x="2002457" y="311831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02457" y="3118314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/>
              <p:nvPr/>
            </p:nvSpPr>
            <p:spPr>
              <a:xfrm flipH="1">
                <a:off x="2932298" y="311867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32298" y="3118673"/>
                <a:ext cx="646080" cy="276999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725284C1-18A1-4481-A6CB-E2D2EAA86BDD}"/>
              </a:ext>
            </a:extLst>
          </p:cNvPr>
          <p:cNvSpPr txBox="1"/>
          <p:nvPr/>
        </p:nvSpPr>
        <p:spPr>
          <a:xfrm>
            <a:off x="654673" y="621061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a completed two way table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F32141-9BE9-49F3-AA2D-034C392DC8EC}"/>
              </a:ext>
            </a:extLst>
          </p:cNvPr>
          <p:cNvSpPr txBox="1"/>
          <p:nvPr/>
        </p:nvSpPr>
        <p:spPr>
          <a:xfrm>
            <a:off x="6184749" y="385339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 How many pupils chose English?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4497D8A-89F6-46F3-BF45-83394459E4B4}"/>
              </a:ext>
            </a:extLst>
          </p:cNvPr>
          <p:cNvSpPr txBox="1"/>
          <p:nvPr/>
        </p:nvSpPr>
        <p:spPr>
          <a:xfrm>
            <a:off x="6198363" y="4394570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  How many pupils chose maths?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51F82D6-88FA-41D4-AB85-460459ACA897}"/>
              </a:ext>
            </a:extLst>
          </p:cNvPr>
          <p:cNvSpPr txBox="1"/>
          <p:nvPr/>
        </p:nvSpPr>
        <p:spPr>
          <a:xfrm>
            <a:off x="6198363" y="4955252"/>
            <a:ext cx="435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  How many pupils were asked in total?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8D1D45B-7458-4F08-B056-2DAC33E5198E}"/>
              </a:ext>
            </a:extLst>
          </p:cNvPr>
          <p:cNvSpPr txBox="1"/>
          <p:nvPr/>
        </p:nvSpPr>
        <p:spPr>
          <a:xfrm>
            <a:off x="6198363" y="621061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 How many boys chose English?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0B129B9-659C-471B-9B5B-06C3F5B2C840}"/>
              </a:ext>
            </a:extLst>
          </p:cNvPr>
          <p:cNvSpPr txBox="1"/>
          <p:nvPr/>
        </p:nvSpPr>
        <p:spPr>
          <a:xfrm>
            <a:off x="6198363" y="1689447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  How many girls chose English?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24D731-136B-48E3-A65C-9D94A581BC0B}"/>
              </a:ext>
            </a:extLst>
          </p:cNvPr>
          <p:cNvSpPr txBox="1"/>
          <p:nvPr/>
        </p:nvSpPr>
        <p:spPr>
          <a:xfrm>
            <a:off x="6198363" y="2723655"/>
            <a:ext cx="471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  How many boys were asked in total?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27F7AF-4340-4D77-8F59-3F881A2F19C6}"/>
              </a:ext>
            </a:extLst>
          </p:cNvPr>
          <p:cNvSpPr txBox="1"/>
          <p:nvPr/>
        </p:nvSpPr>
        <p:spPr>
          <a:xfrm>
            <a:off x="6198363" y="1141724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  How many boys chose maths?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64348FA-F967-473E-96B8-AB1BABC9BC95}"/>
              </a:ext>
            </a:extLst>
          </p:cNvPr>
          <p:cNvSpPr txBox="1"/>
          <p:nvPr/>
        </p:nvSpPr>
        <p:spPr>
          <a:xfrm>
            <a:off x="6198363" y="2225457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 How many girls chose maths?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AAF48D2-22EE-4BA2-AEE7-A71C13349BEE}"/>
              </a:ext>
            </a:extLst>
          </p:cNvPr>
          <p:cNvSpPr txBox="1"/>
          <p:nvPr/>
        </p:nvSpPr>
        <p:spPr>
          <a:xfrm>
            <a:off x="6198362" y="3288525"/>
            <a:ext cx="455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  How many girls were asked in total?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7D8305-3360-448D-98EA-131835AF4E97}"/>
                  </a:ext>
                </a:extLst>
              </p:cNvPr>
              <p:cNvSpPr txBox="1"/>
              <p:nvPr/>
            </p:nvSpPr>
            <p:spPr>
              <a:xfrm>
                <a:off x="10637277" y="621061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7D8305-3360-448D-98EA-131835AF4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277" y="621061"/>
                <a:ext cx="74720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298879-347D-4D7F-A367-3ED13A5592A0}"/>
                  </a:ext>
                </a:extLst>
              </p:cNvPr>
              <p:cNvSpPr txBox="1"/>
              <p:nvPr/>
            </p:nvSpPr>
            <p:spPr>
              <a:xfrm>
                <a:off x="10647077" y="1141724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298879-347D-4D7F-A367-3ED13A559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077" y="1141724"/>
                <a:ext cx="74720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22167E7-C01E-4297-BBC3-C1EBFD724EC4}"/>
                  </a:ext>
                </a:extLst>
              </p:cNvPr>
              <p:cNvSpPr txBox="1"/>
              <p:nvPr/>
            </p:nvSpPr>
            <p:spPr>
              <a:xfrm>
                <a:off x="10637277" y="1706594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22167E7-C01E-4297-BBC3-C1EBFD724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277" y="1706594"/>
                <a:ext cx="74720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EC095B-2749-4734-97E0-38BE60E7525D}"/>
                  </a:ext>
                </a:extLst>
              </p:cNvPr>
              <p:cNvSpPr txBox="1"/>
              <p:nvPr/>
            </p:nvSpPr>
            <p:spPr>
              <a:xfrm>
                <a:off x="10637277" y="2202992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EC095B-2749-4734-97E0-38BE60E75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277" y="2202992"/>
                <a:ext cx="74720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6E3C27-C7E2-4A5C-AEAF-3A314927B819}"/>
                  </a:ext>
                </a:extLst>
              </p:cNvPr>
              <p:cNvSpPr txBox="1"/>
              <p:nvPr/>
            </p:nvSpPr>
            <p:spPr>
              <a:xfrm>
                <a:off x="10637277" y="2690830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6E3C27-C7E2-4A5C-AEAF-3A314927B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277" y="2690830"/>
                <a:ext cx="74720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3DD8E0-70D6-4E99-B7C7-B0375DA25EBC}"/>
                  </a:ext>
                </a:extLst>
              </p:cNvPr>
              <p:cNvSpPr txBox="1"/>
              <p:nvPr/>
            </p:nvSpPr>
            <p:spPr>
              <a:xfrm>
                <a:off x="10647077" y="3266060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3DD8E0-70D6-4E99-B7C7-B0375DA25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077" y="3266060"/>
                <a:ext cx="74720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F9849A-C3BB-49E6-BFD9-9C5F5EB60E14}"/>
                  </a:ext>
                </a:extLst>
              </p:cNvPr>
              <p:cNvSpPr txBox="1"/>
              <p:nvPr/>
            </p:nvSpPr>
            <p:spPr>
              <a:xfrm>
                <a:off x="10647077" y="3834254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F9849A-C3BB-49E6-BFD9-9C5F5EB60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077" y="3834254"/>
                <a:ext cx="74720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AC47D5-56A2-4DE5-9A24-EACC07E6C23F}"/>
                  </a:ext>
                </a:extLst>
              </p:cNvPr>
              <p:cNvSpPr txBox="1"/>
              <p:nvPr/>
            </p:nvSpPr>
            <p:spPr>
              <a:xfrm>
                <a:off x="10606274" y="4394570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AC47D5-56A2-4DE5-9A24-EACC07E6C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274" y="4394570"/>
                <a:ext cx="74720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1DF95E5-1D50-4EFD-915E-C29AB815FEC9}"/>
                  </a:ext>
                </a:extLst>
              </p:cNvPr>
              <p:cNvSpPr txBox="1"/>
              <p:nvPr/>
            </p:nvSpPr>
            <p:spPr>
              <a:xfrm>
                <a:off x="10606273" y="4988962"/>
                <a:ext cx="7472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1DF95E5-1D50-4EFD-915E-C29AB815F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273" y="4988962"/>
                <a:ext cx="74720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9173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423</Words>
  <Application>Microsoft Office PowerPoint</Application>
  <PresentationFormat>Widescreen</PresentationFormat>
  <Paragraphs>162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1_Office Theme</vt:lpstr>
      <vt:lpstr>3_Office Theme</vt:lpstr>
      <vt:lpstr>Representing Data – Introduction to two way tables – Interpret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Graeme Mitchinson</cp:lastModifiedBy>
  <cp:revision>94</cp:revision>
  <dcterms:created xsi:type="dcterms:W3CDTF">2018-01-26T08:52:52Z</dcterms:created>
  <dcterms:modified xsi:type="dcterms:W3CDTF">2022-05-06T12:47:42Z</dcterms:modified>
</cp:coreProperties>
</file>