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24" r:id="rId2"/>
    <p:sldId id="344" r:id="rId3"/>
    <p:sldId id="343" r:id="rId4"/>
    <p:sldId id="345" r:id="rId5"/>
    <p:sldId id="331" r:id="rId6"/>
    <p:sldId id="337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7970" autoAdjust="0"/>
  </p:normalViewPr>
  <p:slideViewPr>
    <p:cSldViewPr snapToGrid="0">
      <p:cViewPr varScale="1">
        <p:scale>
          <a:sx n="75" d="100"/>
          <a:sy n="75" d="100"/>
        </p:scale>
        <p:origin x="169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70516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11923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20847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8017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17/12/2024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31539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Can I find the gradient and y-intercept yet? 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6B83073F-54EB-4BAA-B9A1-177FE7B3603C}"/>
              </a:ext>
            </a:extLst>
          </p:cNvPr>
          <p:cNvGrpSpPr/>
          <p:nvPr/>
        </p:nvGrpSpPr>
        <p:grpSpPr>
          <a:xfrm>
            <a:off x="1298986" y="2115487"/>
            <a:ext cx="6546029" cy="393460"/>
            <a:chOff x="1328804" y="2115487"/>
            <a:chExt cx="6546029" cy="393460"/>
          </a:xfrm>
        </p:grpSpPr>
        <p:sp>
          <p:nvSpPr>
            <p:cNvPr id="4" name="Title 1">
              <a:extLst>
                <a:ext uri="{FF2B5EF4-FFF2-40B4-BE49-F238E27FC236}">
                  <a16:creationId xmlns:a16="http://schemas.microsoft.com/office/drawing/2014/main" id="{488B4450-FA42-4E6C-85FF-547FED49AD1C}"/>
                </a:ext>
              </a:extLst>
            </p:cNvPr>
            <p:cNvSpPr txBox="1">
              <a:spLocks/>
            </p:cNvSpPr>
            <p:nvPr/>
          </p:nvSpPr>
          <p:spPr>
            <a:xfrm>
              <a:off x="1328804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True/false</a:t>
              </a:r>
            </a:p>
          </p:txBody>
        </p:sp>
        <p:sp>
          <p:nvSpPr>
            <p:cNvPr id="13" name="Title 1">
              <a:extLst>
                <a:ext uri="{FF2B5EF4-FFF2-40B4-BE49-F238E27FC236}">
                  <a16:creationId xmlns:a16="http://schemas.microsoft.com/office/drawing/2014/main" id="{A741C9B5-107A-4237-A699-B03FDE924B02}"/>
                </a:ext>
              </a:extLst>
            </p:cNvPr>
            <p:cNvSpPr txBox="1">
              <a:spLocks/>
            </p:cNvSpPr>
            <p:nvPr/>
          </p:nvSpPr>
          <p:spPr>
            <a:xfrm>
              <a:off x="3566629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Reflect</a:t>
              </a:r>
            </a:p>
          </p:txBody>
        </p:sp>
        <p:sp>
          <p:nvSpPr>
            <p:cNvPr id="14" name="Title 1">
              <a:extLst>
                <a:ext uri="{FF2B5EF4-FFF2-40B4-BE49-F238E27FC236}">
                  <a16:creationId xmlns:a16="http://schemas.microsoft.com/office/drawing/2014/main" id="{F1EF6F7E-60A8-4269-B56D-EA7FDB31BFB9}"/>
                </a:ext>
              </a:extLst>
            </p:cNvPr>
            <p:cNvSpPr txBox="1">
              <a:spLocks/>
            </p:cNvSpPr>
            <p:nvPr/>
          </p:nvSpPr>
          <p:spPr>
            <a:xfrm>
              <a:off x="5804453" y="2115487"/>
              <a:ext cx="2070380" cy="393460"/>
            </a:xfrm>
            <a:prstGeom prst="rect">
              <a:avLst/>
            </a:prstGeom>
          </p:spPr>
          <p:txBody>
            <a:bodyPr vert="horz" lIns="91440" tIns="45720" rIns="91440" bIns="45720" rtlCol="0" anchor="b">
              <a:normAutofit fontScale="97500" lnSpcReduction="10000"/>
            </a:bodyPr>
            <a:lstStyle>
              <a:lvl1pPr algn="ctr" defTabSz="914400" rtl="0" eaLnBrk="1" latinLnBrk="0" hangingPunct="1">
                <a:lnSpc>
                  <a:spcPct val="90000"/>
                </a:lnSpc>
                <a:spcBef>
                  <a:spcPct val="0"/>
                </a:spcBef>
                <a:buNone/>
                <a:defRPr sz="60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marL="0" marR="0" lvl="0" indent="0" algn="ctr" defTabSz="914400" rtl="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 Light" panose="020F0302020204030204"/>
                  <a:ea typeface="+mj-ea"/>
                  <a:cs typeface="+mj-cs"/>
                </a:rPr>
                <a:t>Your Turn</a:t>
              </a:r>
            </a:p>
          </p:txBody>
        </p:sp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938" y="2535268"/>
            <a:ext cx="914400" cy="914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36F538C6-D28C-44E1-BF20-974AD3DDD2A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976" y="2618355"/>
            <a:ext cx="914400" cy="9144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55330771-47CC-44C6-A27A-95A3B765E3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25667" y="2657475"/>
            <a:ext cx="692666" cy="69266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1D692EE5-47D9-47BF-B144-AECEDD7A6514}"/>
              </a:ext>
            </a:extLst>
          </p:cNvPr>
          <p:cNvSpPr txBox="1"/>
          <p:nvPr/>
        </p:nvSpPr>
        <p:spPr>
          <a:xfrm rot="16200000">
            <a:off x="-269904" y="6218761"/>
            <a:ext cx="90914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Rule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/>
              <p:nvPr/>
            </p:nvSpPr>
            <p:spPr>
              <a:xfrm>
                <a:off x="2286000" y="3870564"/>
                <a:ext cx="4572000" cy="1938992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000" b="0" i="1" dirty="0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=−5+3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lvl="0" algn="ctr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−5=3</m:t>
                      </m:r>
                      <m:r>
                        <a:rPr lang="en-GB" sz="20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</m:oMath>
                  </m:oMathPara>
                </a14:m>
                <a:endParaRPr lang="en-GB" sz="2000" dirty="0">
                  <a:solidFill>
                    <a:schemeClr val="bg1"/>
                  </a:solidFill>
                </a:endParaRPr>
              </a:p>
              <a:p>
                <a:pPr algn="ctr">
                  <a:defRPr/>
                </a:pPr>
                <a:endParaRPr lang="en-GB" sz="2000" dirty="0">
                  <a:solidFill>
                    <a:schemeClr val="bg1"/>
                  </a:solidFill>
                </a:endParaRP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F0BDBE75-DAB7-409C-82CD-25DC7DAB4EE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86000" y="3870564"/>
                <a:ext cx="4572000" cy="193899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725B203-1336-84AD-E62F-74886DC557E8}"/>
                  </a:ext>
                </a:extLst>
              </p:cNvPr>
              <p:cNvSpPr txBox="1"/>
              <p:nvPr/>
            </p:nvSpPr>
            <p:spPr>
              <a:xfrm>
                <a:off x="369334" y="5732790"/>
                <a:ext cx="8774663" cy="10772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1600" i="1" dirty="0">
                    <a:solidFill>
                      <a:schemeClr val="bg1"/>
                    </a:solidFill>
                    <a:latin typeface="+mj-lt"/>
                  </a:rPr>
                  <a:t>CAVEAT: This task has been designed to encourage fluency in ‘seeing’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𝑚𝑥</m:t>
                    </m:r>
                    <m:r>
                      <a:rPr lang="en-GB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</m:t>
                    </m:r>
                    <m:r>
                      <a:rPr lang="en-GB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GB" sz="1600" i="1" dirty="0">
                    <a:solidFill>
                      <a:schemeClr val="bg1"/>
                    </a:solidFill>
                    <a:latin typeface="+mj-lt"/>
                  </a:rPr>
                  <a:t> as a structure. We want students to not have to rearrange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4−2</m:t>
                    </m:r>
                    <m:r>
                      <a:rPr lang="en-GB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GB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GB" sz="1600" i="1" dirty="0">
                    <a:solidFill>
                      <a:schemeClr val="bg1"/>
                    </a:solidFill>
                    <a:latin typeface="+mj-lt"/>
                  </a:rPr>
                  <a:t> into 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GB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=−2</m:t>
                    </m:r>
                    <m:r>
                      <a:rPr lang="en-GB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1600" b="0" i="1" smtClean="0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+4</m:t>
                    </m:r>
                  </m:oMath>
                </a14:m>
                <a:r>
                  <a:rPr lang="en-GB" sz="1600" i="1" dirty="0">
                    <a:solidFill>
                      <a:schemeClr val="bg1"/>
                    </a:solidFill>
                    <a:latin typeface="+mj-lt"/>
                  </a:rPr>
                  <a:t> to begin to recognise the properties of that graph. In asking if I can find gradient and y-intercept, we don’t mean is it possible – we mean can we do it immediately without another process. The ‘yet’ is doing a lot of heavy lifting here.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725B203-1336-84AD-E62F-74886DC557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9334" y="5732790"/>
                <a:ext cx="8774663" cy="1077218"/>
              </a:xfrm>
              <a:prstGeom prst="rect">
                <a:avLst/>
              </a:prstGeom>
              <a:blipFill>
                <a:blip r:embed="rId7"/>
                <a:stretch>
                  <a:fillRect l="-417" t="-1695" r="-834" b="-621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49950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9703" y="120154"/>
              <a:ext cx="4215211" cy="66159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121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523999">
                      <a:extLst>
                        <a:ext uri="{9D8B030D-6E8A-4147-A177-3AD203B41FA5}">
                          <a16:colId xmlns:a16="http://schemas.microsoft.com/office/drawing/2014/main" val="798126944"/>
                        </a:ext>
                      </a:extLst>
                    </a:gridCol>
                  </a:tblGrid>
                  <a:tr h="886898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Can I find the gradient and y-intercept yet?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2000" baseline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=−5+3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1228521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−5=3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3821163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−5+3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83913366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−5+3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4464608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2088479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3829822"/>
                      </a:ext>
                    </a:extLst>
                  </a:tr>
                  <a:tr h="7335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85729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9703" y="120154"/>
              <a:ext cx="4215211" cy="66159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121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523999">
                      <a:extLst>
                        <a:ext uri="{9D8B030D-6E8A-4147-A177-3AD203B41FA5}">
                          <a16:colId xmlns:a16="http://schemas.microsoft.com/office/drawing/2014/main" val="798126944"/>
                        </a:ext>
                      </a:extLst>
                    </a:gridCol>
                  </a:tblGrid>
                  <a:tr h="886898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Can I find the gradient and y-intercept yet?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125641" r="-57466" b="-7059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225641" r="-57466" b="-6059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1228521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325641" r="-57466" b="-5059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3821163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422034" r="-57466" b="-4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83913366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526496" r="-57466" b="-3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4464608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626496" r="-57466" b="-2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2088479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726496" r="-57466" b="-1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3829822"/>
                      </a:ext>
                    </a:extLst>
                  </a:tr>
                  <a:tr h="7335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799174" r="-57466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85729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CF84893C-8DAE-1869-41C2-DC29F4FC104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59086" y="120154"/>
              <a:ext cx="4215211" cy="66159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121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523999">
                      <a:extLst>
                        <a:ext uri="{9D8B030D-6E8A-4147-A177-3AD203B41FA5}">
                          <a16:colId xmlns:a16="http://schemas.microsoft.com/office/drawing/2014/main" val="798126944"/>
                        </a:ext>
                      </a:extLst>
                    </a:gridCol>
                  </a:tblGrid>
                  <a:tr h="866400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Can I find the gradient and y-intercept yet?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44646081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2088479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baseline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baseline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aseline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529121928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50666020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00711123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54823016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915013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0811114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CF84893C-8DAE-1869-41C2-DC29F4FC104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59086" y="120154"/>
              <a:ext cx="4215211" cy="66159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121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523999">
                      <a:extLst>
                        <a:ext uri="{9D8B030D-6E8A-4147-A177-3AD203B41FA5}">
                          <a16:colId xmlns:a16="http://schemas.microsoft.com/office/drawing/2014/main" val="798126944"/>
                        </a:ext>
                      </a:extLst>
                    </a:gridCol>
                  </a:tblGrid>
                  <a:tr h="866400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Can I find the gradient and y-intercept yet?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121186" r="-57466" b="-7025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44646081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219328" r="-57466" b="-596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2088479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322034" r="-57466" b="-5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529121928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422034" r="-57466" b="-4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50666020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522034" r="-57466" b="-3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00711123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622034" r="-57466" b="-2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54823016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722034" r="-57466" b="-1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915013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822034" r="-57466" b="-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0811114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8" name="Rectangle 7">
            <a:extLst>
              <a:ext uri="{FF2B5EF4-FFF2-40B4-BE49-F238E27FC236}">
                <a16:creationId xmlns:a16="http://schemas.microsoft.com/office/drawing/2014/main" id="{3E074310-2056-990F-0EB9-688E672A6477}"/>
              </a:ext>
            </a:extLst>
          </p:cNvPr>
          <p:cNvSpPr/>
          <p:nvPr/>
        </p:nvSpPr>
        <p:spPr>
          <a:xfrm>
            <a:off x="3083418" y="1101697"/>
            <a:ext cx="1295542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0078D31-E9F8-7745-ACB2-6B0E4011DF19}"/>
              </a:ext>
            </a:extLst>
          </p:cNvPr>
          <p:cNvSpPr/>
          <p:nvPr/>
        </p:nvSpPr>
        <p:spPr>
          <a:xfrm>
            <a:off x="3083418" y="1799030"/>
            <a:ext cx="1295542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340C338-488D-C2D5-97AA-194A17AEC707}"/>
              </a:ext>
            </a:extLst>
          </p:cNvPr>
          <p:cNvSpPr/>
          <p:nvPr/>
        </p:nvSpPr>
        <p:spPr>
          <a:xfrm>
            <a:off x="386080" y="1101697"/>
            <a:ext cx="2458720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8BDD771-F93B-002C-6F96-8A3826ABCEC4}"/>
              </a:ext>
            </a:extLst>
          </p:cNvPr>
          <p:cNvSpPr/>
          <p:nvPr/>
        </p:nvSpPr>
        <p:spPr>
          <a:xfrm>
            <a:off x="386080" y="1799030"/>
            <a:ext cx="2458720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7799084-0374-A5B3-308C-B8873472DA86}"/>
              </a:ext>
            </a:extLst>
          </p:cNvPr>
          <p:cNvSpPr/>
          <p:nvPr/>
        </p:nvSpPr>
        <p:spPr>
          <a:xfrm>
            <a:off x="3083418" y="2524224"/>
            <a:ext cx="1295542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0AE576C-8681-F570-6C82-B23F8FD8A02C}"/>
              </a:ext>
            </a:extLst>
          </p:cNvPr>
          <p:cNvSpPr/>
          <p:nvPr/>
        </p:nvSpPr>
        <p:spPr>
          <a:xfrm>
            <a:off x="3083418" y="3221557"/>
            <a:ext cx="1295542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D61DD80-37DC-735E-2C4F-6475F944501E}"/>
              </a:ext>
            </a:extLst>
          </p:cNvPr>
          <p:cNvSpPr/>
          <p:nvPr/>
        </p:nvSpPr>
        <p:spPr>
          <a:xfrm>
            <a:off x="386080" y="2524224"/>
            <a:ext cx="2458720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7AC51D8-3271-E5D4-E03E-87CFD29239A8}"/>
              </a:ext>
            </a:extLst>
          </p:cNvPr>
          <p:cNvSpPr/>
          <p:nvPr/>
        </p:nvSpPr>
        <p:spPr>
          <a:xfrm>
            <a:off x="386080" y="3221557"/>
            <a:ext cx="2458720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3889017-EEEC-C150-749C-56FF002392D1}"/>
              </a:ext>
            </a:extLst>
          </p:cNvPr>
          <p:cNvSpPr/>
          <p:nvPr/>
        </p:nvSpPr>
        <p:spPr>
          <a:xfrm>
            <a:off x="3083418" y="3918890"/>
            <a:ext cx="1295542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897C595-5234-54B7-CC0F-57BFE17A989E}"/>
              </a:ext>
            </a:extLst>
          </p:cNvPr>
          <p:cNvSpPr/>
          <p:nvPr/>
        </p:nvSpPr>
        <p:spPr>
          <a:xfrm>
            <a:off x="3083418" y="4616223"/>
            <a:ext cx="1295542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C08456B-47CB-DCB2-697D-04872869EE9B}"/>
              </a:ext>
            </a:extLst>
          </p:cNvPr>
          <p:cNvSpPr/>
          <p:nvPr/>
        </p:nvSpPr>
        <p:spPr>
          <a:xfrm>
            <a:off x="386080" y="3918890"/>
            <a:ext cx="2458720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6A9FFFDC-114A-2AD5-3C55-D5A8A9C00FBA}"/>
              </a:ext>
            </a:extLst>
          </p:cNvPr>
          <p:cNvSpPr/>
          <p:nvPr/>
        </p:nvSpPr>
        <p:spPr>
          <a:xfrm>
            <a:off x="386080" y="4616223"/>
            <a:ext cx="2458720" cy="5565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72335687-6CB5-B829-BFFD-0151003A308F}"/>
              </a:ext>
            </a:extLst>
          </p:cNvPr>
          <p:cNvSpPr/>
          <p:nvPr/>
        </p:nvSpPr>
        <p:spPr>
          <a:xfrm>
            <a:off x="3073258" y="5368127"/>
            <a:ext cx="1295542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3543F2E-A76E-E392-EC1A-2D1E3AAD206A}"/>
              </a:ext>
            </a:extLst>
          </p:cNvPr>
          <p:cNvSpPr/>
          <p:nvPr/>
        </p:nvSpPr>
        <p:spPr>
          <a:xfrm>
            <a:off x="3073258" y="6065460"/>
            <a:ext cx="1295542" cy="6073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C57748-0E3E-CF41-4E27-00574601662E}"/>
              </a:ext>
            </a:extLst>
          </p:cNvPr>
          <p:cNvSpPr/>
          <p:nvPr/>
        </p:nvSpPr>
        <p:spPr>
          <a:xfrm>
            <a:off x="375920" y="5368127"/>
            <a:ext cx="2458720" cy="55659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AC308B1-0504-EA26-7FFA-1A0AF55078CC}"/>
              </a:ext>
            </a:extLst>
          </p:cNvPr>
          <p:cNvSpPr/>
          <p:nvPr/>
        </p:nvSpPr>
        <p:spPr>
          <a:xfrm>
            <a:off x="375920" y="6065460"/>
            <a:ext cx="2458720" cy="6073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BFDEC26-E0F0-0749-C2BD-E7614B48F6B8}"/>
              </a:ext>
            </a:extLst>
          </p:cNvPr>
          <p:cNvSpPr/>
          <p:nvPr/>
        </p:nvSpPr>
        <p:spPr>
          <a:xfrm>
            <a:off x="7469927" y="1076960"/>
            <a:ext cx="1295542" cy="632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8DEA68B-9DFE-A4C3-A7BC-00458F5A2856}"/>
              </a:ext>
            </a:extLst>
          </p:cNvPr>
          <p:cNvSpPr/>
          <p:nvPr/>
        </p:nvSpPr>
        <p:spPr>
          <a:xfrm>
            <a:off x="7469927" y="1774293"/>
            <a:ext cx="1295542" cy="6321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1237BFB-8B3A-2BA9-EE3B-E9C171BE237B}"/>
              </a:ext>
            </a:extLst>
          </p:cNvPr>
          <p:cNvSpPr/>
          <p:nvPr/>
        </p:nvSpPr>
        <p:spPr>
          <a:xfrm>
            <a:off x="4772589" y="1076960"/>
            <a:ext cx="2458720" cy="632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7AEF2BC0-E4FC-2D8B-7644-9DCD618F4928}"/>
              </a:ext>
            </a:extLst>
          </p:cNvPr>
          <p:cNvSpPr/>
          <p:nvPr/>
        </p:nvSpPr>
        <p:spPr>
          <a:xfrm>
            <a:off x="4772589" y="1774293"/>
            <a:ext cx="2458720" cy="6321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38D4D05-527C-B96B-EBD9-0C13700453B9}"/>
              </a:ext>
            </a:extLst>
          </p:cNvPr>
          <p:cNvSpPr/>
          <p:nvPr/>
        </p:nvSpPr>
        <p:spPr>
          <a:xfrm>
            <a:off x="7469927" y="2499487"/>
            <a:ext cx="1295542" cy="632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95436E99-C114-C52B-E9E3-298727172E8C}"/>
              </a:ext>
            </a:extLst>
          </p:cNvPr>
          <p:cNvSpPr/>
          <p:nvPr/>
        </p:nvSpPr>
        <p:spPr>
          <a:xfrm>
            <a:off x="7469927" y="3196820"/>
            <a:ext cx="1295542" cy="6321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895BF890-EDAF-6B2F-63BA-1201046CA175}"/>
              </a:ext>
            </a:extLst>
          </p:cNvPr>
          <p:cNvSpPr/>
          <p:nvPr/>
        </p:nvSpPr>
        <p:spPr>
          <a:xfrm>
            <a:off x="4772589" y="2499487"/>
            <a:ext cx="2458720" cy="632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C70BBC5-C887-033E-0DB4-1849E062E0FB}"/>
              </a:ext>
            </a:extLst>
          </p:cNvPr>
          <p:cNvSpPr/>
          <p:nvPr/>
        </p:nvSpPr>
        <p:spPr>
          <a:xfrm>
            <a:off x="4772589" y="3196820"/>
            <a:ext cx="2458720" cy="6321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0D86C6BE-2322-65BB-9E3E-0B657FA1C6CB}"/>
              </a:ext>
            </a:extLst>
          </p:cNvPr>
          <p:cNvSpPr/>
          <p:nvPr/>
        </p:nvSpPr>
        <p:spPr>
          <a:xfrm>
            <a:off x="7469927" y="3894153"/>
            <a:ext cx="1295542" cy="632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FCDBFD69-FF84-830D-C7C4-C63A572AD57E}"/>
              </a:ext>
            </a:extLst>
          </p:cNvPr>
          <p:cNvSpPr/>
          <p:nvPr/>
        </p:nvSpPr>
        <p:spPr>
          <a:xfrm>
            <a:off x="7469927" y="4591486"/>
            <a:ext cx="1295542" cy="6321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E6B89979-5CE3-BC9E-90DA-9B8A8BFFD090}"/>
              </a:ext>
            </a:extLst>
          </p:cNvPr>
          <p:cNvSpPr/>
          <p:nvPr/>
        </p:nvSpPr>
        <p:spPr>
          <a:xfrm>
            <a:off x="4772589" y="3894153"/>
            <a:ext cx="2458720" cy="632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263F0B9A-B9A7-BC05-8697-0731F1F265F8}"/>
              </a:ext>
            </a:extLst>
          </p:cNvPr>
          <p:cNvSpPr/>
          <p:nvPr/>
        </p:nvSpPr>
        <p:spPr>
          <a:xfrm>
            <a:off x="4772589" y="4591486"/>
            <a:ext cx="2458720" cy="6321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E2BC562F-3A87-31F3-4CF8-C01A2BDA2DAC}"/>
              </a:ext>
            </a:extLst>
          </p:cNvPr>
          <p:cNvSpPr/>
          <p:nvPr/>
        </p:nvSpPr>
        <p:spPr>
          <a:xfrm>
            <a:off x="7459767" y="5343390"/>
            <a:ext cx="1295542" cy="632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29A5657-F9ED-4A92-794A-271ED15C8958}"/>
              </a:ext>
            </a:extLst>
          </p:cNvPr>
          <p:cNvSpPr/>
          <p:nvPr/>
        </p:nvSpPr>
        <p:spPr>
          <a:xfrm>
            <a:off x="7459767" y="6040723"/>
            <a:ext cx="1295542" cy="6321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F4FEDBE4-9DBB-07CD-3DA5-94B8E36A0052}"/>
              </a:ext>
            </a:extLst>
          </p:cNvPr>
          <p:cNvSpPr/>
          <p:nvPr/>
        </p:nvSpPr>
        <p:spPr>
          <a:xfrm>
            <a:off x="4762429" y="5343390"/>
            <a:ext cx="2458720" cy="6321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8B4CB336-4A6A-5A96-1566-768CEC2AC894}"/>
              </a:ext>
            </a:extLst>
          </p:cNvPr>
          <p:cNvSpPr/>
          <p:nvPr/>
        </p:nvSpPr>
        <p:spPr>
          <a:xfrm>
            <a:off x="4762429" y="6040723"/>
            <a:ext cx="2458720" cy="6321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70165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2" grpId="0" animBg="1"/>
      <p:bldP spid="4" grpId="0" animBg="1"/>
      <p:bldP spid="5" grpId="0" animBg="1"/>
      <p:bldP spid="6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5831658"/>
                  </p:ext>
                </p:extLst>
              </p:nvPr>
            </p:nvGraphicFramePr>
            <p:xfrm>
              <a:off x="269703" y="120154"/>
              <a:ext cx="4215211" cy="66159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121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523999">
                      <a:extLst>
                        <a:ext uri="{9D8B030D-6E8A-4147-A177-3AD203B41FA5}">
                          <a16:colId xmlns:a16="http://schemas.microsoft.com/office/drawing/2014/main" val="798126944"/>
                        </a:ext>
                      </a:extLst>
                    </a:gridCol>
                  </a:tblGrid>
                  <a:tr h="886898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Can I find the gradient and y-intercept yet?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2000" baseline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=−5+3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1228521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−5=3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3821163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−5+3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83913366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−5+3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4464608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2088479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3829822"/>
                      </a:ext>
                    </a:extLst>
                  </a:tr>
                  <a:tr h="7335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85729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05831658"/>
                  </p:ext>
                </p:extLst>
              </p:nvPr>
            </p:nvGraphicFramePr>
            <p:xfrm>
              <a:off x="269703" y="120154"/>
              <a:ext cx="4215211" cy="66159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121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523999">
                      <a:extLst>
                        <a:ext uri="{9D8B030D-6E8A-4147-A177-3AD203B41FA5}">
                          <a16:colId xmlns:a16="http://schemas.microsoft.com/office/drawing/2014/main" val="798126944"/>
                        </a:ext>
                      </a:extLst>
                    </a:gridCol>
                  </a:tblGrid>
                  <a:tr h="886898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Can I find the gradient and y-intercept yet?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125641" r="-57466" b="-7059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225641" r="-57466" b="-6059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1228521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325641" r="-57466" b="-5059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3821163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422034" r="-57466" b="-4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83913366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526496" r="-57466" b="-3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4464608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626496" r="-57466" b="-2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2088479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726496" r="-57466" b="-1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3829822"/>
                      </a:ext>
                    </a:extLst>
                  </a:tr>
                  <a:tr h="7335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799174" r="-57466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85729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CF84893C-8DAE-1869-41C2-DC29F4FC104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957231"/>
                  </p:ext>
                </p:extLst>
              </p:nvPr>
            </p:nvGraphicFramePr>
            <p:xfrm>
              <a:off x="4659086" y="120154"/>
              <a:ext cx="4215211" cy="66159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121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523999">
                      <a:extLst>
                        <a:ext uri="{9D8B030D-6E8A-4147-A177-3AD203B41FA5}">
                          <a16:colId xmlns:a16="http://schemas.microsoft.com/office/drawing/2014/main" val="798126944"/>
                        </a:ext>
                      </a:extLst>
                    </a:gridCol>
                  </a:tblGrid>
                  <a:tr h="866400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Can I find the gradient and y-intercept yet?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44646081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2088479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baseline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baseline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aseline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529121928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50666020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00711123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54823016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915013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0811114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CF84893C-8DAE-1869-41C2-DC29F4FC104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957231"/>
                  </p:ext>
                </p:extLst>
              </p:nvPr>
            </p:nvGraphicFramePr>
            <p:xfrm>
              <a:off x="4659086" y="120154"/>
              <a:ext cx="4215211" cy="66159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121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523999">
                      <a:extLst>
                        <a:ext uri="{9D8B030D-6E8A-4147-A177-3AD203B41FA5}">
                          <a16:colId xmlns:a16="http://schemas.microsoft.com/office/drawing/2014/main" val="798126944"/>
                        </a:ext>
                      </a:extLst>
                    </a:gridCol>
                  </a:tblGrid>
                  <a:tr h="866400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Can I find the gradient and y-intercept yet?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121186" r="-57466" b="-7025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44646081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219328" r="-57466" b="-596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2088479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322034" r="-57466" b="-5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529121928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422034" r="-57466" b="-4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50666020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522034" r="-57466" b="-3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00711123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622034" r="-57466" b="-2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54823016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722034" r="-57466" b="-1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915013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822034" r="-57466" b="-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0811114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086418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9703" y="120154"/>
              <a:ext cx="4215211" cy="66159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121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523999">
                      <a:extLst>
                        <a:ext uri="{9D8B030D-6E8A-4147-A177-3AD203B41FA5}">
                          <a16:colId xmlns:a16="http://schemas.microsoft.com/office/drawing/2014/main" val="798126944"/>
                        </a:ext>
                      </a:extLst>
                    </a:gridCol>
                  </a:tblGrid>
                  <a:tr h="886898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Can I find the gradient and y-intercept yet?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=3</m:t>
                                </m:r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−5</m:t>
                                </m:r>
                              </m:oMath>
                            </m:oMathPara>
                          </a14:m>
                          <a:endParaRPr lang="en-GB" sz="2000" baseline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=−5+3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1228521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−5=3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3821163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−5+3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83913366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−5+3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4464608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2088479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=2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3829822"/>
                      </a:ext>
                    </a:extLst>
                  </a:tr>
                  <a:tr h="733538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8572991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AEE86DE3-C65F-404C-8804-4DAABBF5AA3B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269703" y="120154"/>
              <a:ext cx="4215211" cy="661593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121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523999">
                      <a:extLst>
                        <a:ext uri="{9D8B030D-6E8A-4147-A177-3AD203B41FA5}">
                          <a16:colId xmlns:a16="http://schemas.microsoft.com/office/drawing/2014/main" val="798126944"/>
                        </a:ext>
                      </a:extLst>
                    </a:gridCol>
                  </a:tblGrid>
                  <a:tr h="886898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Can I find the gradient and y-intercept yet?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125641" r="-57466" b="-7059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225641" r="-57466" b="-6059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1228521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325641" r="-57466" b="-50598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3821163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422034" r="-57466" b="-4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83913366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526496" r="-57466" b="-3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4464608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626496" r="-57466" b="-2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2088479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726496" r="-57466" b="-10512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143829822"/>
                      </a:ext>
                    </a:extLst>
                  </a:tr>
                  <a:tr h="733538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3"/>
                          <a:stretch>
                            <a:fillRect l="-226" t="-799174" r="-57466" b="-165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857299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CF84893C-8DAE-1869-41C2-DC29F4FC104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59086" y="120154"/>
              <a:ext cx="4215211" cy="66159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121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523999">
                      <a:extLst>
                        <a:ext uri="{9D8B030D-6E8A-4147-A177-3AD203B41FA5}">
                          <a16:colId xmlns:a16="http://schemas.microsoft.com/office/drawing/2014/main" val="798126944"/>
                        </a:ext>
                      </a:extLst>
                    </a:gridCol>
                  </a:tblGrid>
                  <a:tr h="866400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Can I find the gradient and y-intercept yet?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44646081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2088479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baseline="0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baseline="0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baseline="0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baseline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529121928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50666020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+1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00711123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0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54823016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p>
                                  <m:sSupPr>
                                    <m:ctrlPr>
                                      <a:rPr lang="en-GB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915013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f>
                                  <m:f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num>
                                  <m:den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den>
                                </m:f>
                                <m:sSup>
                                  <m:sSupPr>
                                    <m:ctrlP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GB" sz="2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+1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08111143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7" name="Table 6">
                <a:extLst>
                  <a:ext uri="{FF2B5EF4-FFF2-40B4-BE49-F238E27FC236}">
                    <a16:creationId xmlns:a16="http://schemas.microsoft.com/office/drawing/2014/main" id="{CF84893C-8DAE-1869-41C2-DC29F4FC1044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4659086" y="120154"/>
              <a:ext cx="4215211" cy="661592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121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523999">
                      <a:extLst>
                        <a:ext uri="{9D8B030D-6E8A-4147-A177-3AD203B41FA5}">
                          <a16:colId xmlns:a16="http://schemas.microsoft.com/office/drawing/2014/main" val="798126944"/>
                        </a:ext>
                      </a:extLst>
                    </a:gridCol>
                  </a:tblGrid>
                  <a:tr h="866400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Can I find the gradient and y-intercept yet?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121186" r="-57466" b="-702542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44646081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219328" r="-57466" b="-5966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2088479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322034" r="-57466" b="-5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529121928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422034" r="-57466" b="-4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850666020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522034" r="-57466" b="-3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00711123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622034" r="-57466" b="-2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54823016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722034" r="-57466" b="-10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6915013"/>
                      </a:ext>
                    </a:extLst>
                  </a:tr>
                  <a:tr h="71869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4"/>
                          <a:stretch>
                            <a:fillRect l="-226" t="-822034" r="-57466" b="-169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508111143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7692457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76015D20-9C8C-9232-6DDC-27CC567CFB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6370966"/>
                  </p:ext>
                </p:extLst>
              </p:nvPr>
            </p:nvGraphicFramePr>
            <p:xfrm>
              <a:off x="380595" y="943114"/>
              <a:ext cx="4215211" cy="5168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121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523999">
                      <a:extLst>
                        <a:ext uri="{9D8B030D-6E8A-4147-A177-3AD203B41FA5}">
                          <a16:colId xmlns:a16="http://schemas.microsoft.com/office/drawing/2014/main" val="798126944"/>
                        </a:ext>
                      </a:extLst>
                    </a:gridCol>
                  </a:tblGrid>
                  <a:tr h="886898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Can I find the gradient and y-intercept yet?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=−7+4</m:t>
                                </m:r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aseline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−7+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1228521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−7+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3821163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−7+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83913366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4464608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−7+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208847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76015D20-9C8C-9232-6DDC-27CC567CFBA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666370966"/>
                  </p:ext>
                </p:extLst>
              </p:nvPr>
            </p:nvGraphicFramePr>
            <p:xfrm>
              <a:off x="380595" y="943114"/>
              <a:ext cx="4215211" cy="5168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121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523999">
                      <a:extLst>
                        <a:ext uri="{9D8B030D-6E8A-4147-A177-3AD203B41FA5}">
                          <a16:colId xmlns:a16="http://schemas.microsoft.com/office/drawing/2014/main" val="798126944"/>
                        </a:ext>
                      </a:extLst>
                    </a:gridCol>
                  </a:tblGrid>
                  <a:tr h="886898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Can I find the gradient and y-intercept yet?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" t="-125641" r="-57692" b="-5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GB" sz="200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" t="-225641" r="-57692" b="-4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1228521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" t="-325641" r="-57692" b="-3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3821163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" t="-422034" r="-57692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83913366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" t="-526496" r="-57692" b="-101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4464608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" t="-626496" r="-57692" b="-1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endParaRPr kumimoji="0" lang="en-GB" sz="2000" b="0" i="0" u="none" strike="noStrike" kern="1200" cap="none" spc="0" normalizeH="0" baseline="0" noProof="0" dirty="0">
                            <a:ln>
                              <a:noFill/>
                            </a:ln>
                            <a:solidFill>
                              <a:srgbClr val="FF0000"/>
                            </a:solidFill>
                            <a:effectLst/>
                            <a:uLnTx/>
                            <a:uFillTx/>
                            <a:latin typeface="Calibri" panose="020F0502020204030204"/>
                            <a:ea typeface="+mn-ea"/>
                            <a:cs typeface="+mn-cs"/>
                          </a:endParaRP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208847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186884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:a16="http://schemas.microsoft.com/office/drawing/2014/main" id="{A6968F59-73AF-4EE1-B7E3-275C27E49647}"/>
              </a:ext>
            </a:extLst>
          </p:cNvPr>
          <p:cNvSpPr txBox="1"/>
          <p:nvPr/>
        </p:nvSpPr>
        <p:spPr>
          <a:xfrm>
            <a:off x="380595" y="210241"/>
            <a:ext cx="27011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 - answers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28A9E8A5-A3EE-9F43-F223-3998F897519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118788"/>
                  </p:ext>
                </p:extLst>
              </p:nvPr>
            </p:nvGraphicFramePr>
            <p:xfrm>
              <a:off x="380595" y="943114"/>
              <a:ext cx="4215211" cy="5168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121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523999">
                      <a:extLst>
                        <a:ext uri="{9D8B030D-6E8A-4147-A177-3AD203B41FA5}">
                          <a16:colId xmlns:a16="http://schemas.microsoft.com/office/drawing/2014/main" val="798126944"/>
                        </a:ext>
                      </a:extLst>
                    </a:gridCol>
                  </a:tblGrid>
                  <a:tr h="886898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Can I find the gradient and y-intercept yet?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=−7+4</m:t>
                                </m:r>
                                <m:r>
                                  <a:rPr lang="en-GB" sz="2000" b="0" i="1" baseline="0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baseline="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−7+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1228521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−7+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=4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3821163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−7+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83913366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−7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4464608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−7+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GB" sz="20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GB" sz="2000" dirty="0"/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2088479"/>
                      </a:ext>
                    </a:extLst>
                  </a:tr>
                </a:tbl>
              </a:graphicData>
            </a:graphic>
          </p:graphicFrame>
        </mc:Choice>
        <mc:Fallback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28A9E8A5-A3EE-9F43-F223-3998F897519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4118788"/>
                  </p:ext>
                </p:extLst>
              </p:nvPr>
            </p:nvGraphicFramePr>
            <p:xfrm>
              <a:off x="380595" y="943114"/>
              <a:ext cx="4215211" cy="516875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691212">
                      <a:extLst>
                        <a:ext uri="{9D8B030D-6E8A-4147-A177-3AD203B41FA5}">
                          <a16:colId xmlns:a16="http://schemas.microsoft.com/office/drawing/2014/main" val="4214192232"/>
                        </a:ext>
                      </a:extLst>
                    </a:gridCol>
                    <a:gridCol w="1523999">
                      <a:extLst>
                        <a:ext uri="{9D8B030D-6E8A-4147-A177-3AD203B41FA5}">
                          <a16:colId xmlns:a16="http://schemas.microsoft.com/office/drawing/2014/main" val="798126944"/>
                        </a:ext>
                      </a:extLst>
                    </a:gridCol>
                  </a:tblGrid>
                  <a:tr h="886898">
                    <a:tc>
                      <a:txBody>
                        <a:bodyPr/>
                        <a:lstStyle/>
                        <a:p>
                          <a:r>
                            <a:rPr lang="en-GB" sz="1400" dirty="0"/>
                            <a:t>Equation</a:t>
                          </a:r>
                        </a:p>
                      </a:txBody>
                      <a:tcPr anchor="ctr" anchorCtr="1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GB" sz="1400" dirty="0"/>
                            <a:t>Can I find the gradient and y-intercept yet?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1207818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" t="-125641" r="-57692" b="-5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r>
                            <a:rPr lang="en-GB" sz="2000" dirty="0">
                              <a:solidFill>
                                <a:srgbClr val="FF0000"/>
                              </a:solidFill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93264590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" t="-225641" r="-57692" b="-4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1228521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" t="-325641" r="-57692" b="-30256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003821163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" t="-422034" r="-57692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Yes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1383913366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" t="-526496" r="-57692" b="-101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2844646081"/>
                      </a:ext>
                    </a:extLst>
                  </a:tr>
                  <a:tr h="713642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anchor="ctr" anchorCtr="1">
                        <a:blipFill>
                          <a:blip r:embed="rId2"/>
                          <a:stretch>
                            <a:fillRect l="-226" t="-626496" r="-57692" b="-170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kumimoji="0" lang="en-GB" sz="2000" b="0" i="0" u="none" strike="noStrike" kern="1200" cap="none" spc="0" normalizeH="0" baseline="0" noProof="0" dirty="0">
                              <a:ln>
                                <a:noFill/>
                              </a:ln>
                              <a:solidFill>
                                <a:srgbClr val="FF0000"/>
                              </a:solidFill>
                              <a:effectLst/>
                              <a:uLnTx/>
                              <a:uFillTx/>
                              <a:latin typeface="Calibri" panose="020F0502020204030204"/>
                              <a:ea typeface="+mn-ea"/>
                              <a:cs typeface="+mn-cs"/>
                            </a:rPr>
                            <a:t>No</a:t>
                          </a:r>
                        </a:p>
                      </a:txBody>
                      <a:tcPr anchor="ctr" anchorCtr="1"/>
                    </a:tc>
                    <a:extLst>
                      <a:ext uri="{0D108BD9-81ED-4DB2-BD59-A6C34878D82A}">
                        <a16:rowId xmlns:a16="http://schemas.microsoft.com/office/drawing/2014/main" val="3752088479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446536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32981</TotalTime>
  <Words>560</Words>
  <Application>Microsoft Office PowerPoint</Application>
  <PresentationFormat>On-screen Show (4:3)</PresentationFormat>
  <Paragraphs>131</Paragraphs>
  <Slides>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Cambria Math</vt:lpstr>
      <vt:lpstr>Office Theme</vt:lpstr>
      <vt:lpstr>Can I find the gradient and y-intercept yet?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Dan Draper</cp:lastModifiedBy>
  <cp:revision>111</cp:revision>
  <dcterms:created xsi:type="dcterms:W3CDTF">2018-01-26T08:52:52Z</dcterms:created>
  <dcterms:modified xsi:type="dcterms:W3CDTF">2025-01-09T09:30:44Z</dcterms:modified>
</cp:coreProperties>
</file>