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89" r:id="rId2"/>
    <p:sldId id="292" r:id="rId3"/>
    <p:sldId id="295" r:id="rId4"/>
    <p:sldId id="29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89315" autoAdjust="0"/>
  </p:normalViewPr>
  <p:slideViewPr>
    <p:cSldViewPr snapToGrid="0">
      <p:cViewPr varScale="1">
        <p:scale>
          <a:sx n="113" d="100"/>
          <a:sy n="113" d="100"/>
        </p:scale>
        <p:origin x="218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2A451-1D68-4C67-BE54-8E146B936B11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91062-EF12-46A9-B437-7769B7E47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418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E91062-EF12-46A9-B437-7769B7E470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0144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9,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E91062-EF12-46A9-B437-7769B7E4707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720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9,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E91062-EF12-46A9-B437-7769B7E4707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370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34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814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47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17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023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11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89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68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0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85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789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95939-B29A-4B1C-9214-A2E5F705DF7E}" type="datetimeFigureOut">
              <a:rPr lang="en-GB" smtClean="0"/>
              <a:t>14/04/2025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33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97DEB-F45C-4041-AC68-4037D512E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2864" y="139976"/>
            <a:ext cx="6638269" cy="1386864"/>
          </a:xfrm>
        </p:spPr>
        <p:txBody>
          <a:bodyPr>
            <a:normAutofit fontScale="90000"/>
          </a:bodyPr>
          <a:lstStyle/>
          <a:p>
            <a:br>
              <a:rPr lang="en-GB" sz="4400" b="1" dirty="0">
                <a:solidFill>
                  <a:schemeClr val="bg1"/>
                </a:solidFill>
              </a:rPr>
            </a:br>
            <a:r>
              <a:rPr lang="en-GB" sz="4400" b="1" dirty="0">
                <a:solidFill>
                  <a:schemeClr val="bg1"/>
                </a:solidFill>
              </a:rPr>
              <a:t>Arithmetic Sequences</a:t>
            </a:r>
            <a:br>
              <a:rPr lang="en-GB" sz="4400" b="1" dirty="0">
                <a:solidFill>
                  <a:schemeClr val="bg1"/>
                </a:solidFill>
              </a:rPr>
            </a:br>
            <a:r>
              <a:rPr lang="en-GB" sz="4400" b="1" dirty="0">
                <a:solidFill>
                  <a:schemeClr val="bg1"/>
                </a:solidFill>
              </a:rPr>
              <a:t>Finding a and d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2DB9031-E283-42AE-8AB1-E4698CE36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589" y="2599663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488B4450-FA42-4E6C-85FF-547FED49AD1C}"/>
              </a:ext>
            </a:extLst>
          </p:cNvPr>
          <p:cNvSpPr txBox="1">
            <a:spLocks/>
          </p:cNvSpPr>
          <p:nvPr/>
        </p:nvSpPr>
        <p:spPr>
          <a:xfrm>
            <a:off x="615775" y="1868882"/>
            <a:ext cx="1129900" cy="7426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Silent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Teacher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741C9B5-107A-4237-A699-B03FDE924B02}"/>
              </a:ext>
            </a:extLst>
          </p:cNvPr>
          <p:cNvSpPr txBox="1">
            <a:spLocks/>
          </p:cNvSpPr>
          <p:nvPr/>
        </p:nvSpPr>
        <p:spPr>
          <a:xfrm>
            <a:off x="2654031" y="2043456"/>
            <a:ext cx="1292775" cy="393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Narration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F1EF6F7E-60A8-4269-B56D-EA7FDB31BFB9}"/>
              </a:ext>
            </a:extLst>
          </p:cNvPr>
          <p:cNvSpPr txBox="1">
            <a:spLocks/>
          </p:cNvSpPr>
          <p:nvPr/>
        </p:nvSpPr>
        <p:spPr>
          <a:xfrm>
            <a:off x="4855162" y="2043456"/>
            <a:ext cx="1384033" cy="39346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Your Turn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CAE33AA-B4D9-4F9C-9E3E-C1CC5FF192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139" y="2561145"/>
            <a:ext cx="914400" cy="9144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C3F8E7C-4AA3-4B5E-BD37-56B6034A6A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7625" y="2553875"/>
            <a:ext cx="914400" cy="914400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E99A4E36-4EB9-4BD0-B817-7F8AFF917375}"/>
              </a:ext>
            </a:extLst>
          </p:cNvPr>
          <p:cNvSpPr txBox="1">
            <a:spLocks/>
          </p:cNvSpPr>
          <p:nvPr/>
        </p:nvSpPr>
        <p:spPr>
          <a:xfrm>
            <a:off x="7147551" y="1847072"/>
            <a:ext cx="1384033" cy="78622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Intelligent </a:t>
            </a:r>
            <a:b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Practice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31B7783-623F-41B2-9FCC-FB3BFE8CA0E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554" y="2642772"/>
            <a:ext cx="1621437" cy="786228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A44E449-DC1A-4D44-8D31-66FA7BF3F950}"/>
              </a:ext>
            </a:extLst>
          </p:cNvPr>
          <p:cNvSpPr txBox="1"/>
          <p:nvPr/>
        </p:nvSpPr>
        <p:spPr>
          <a:xfrm rot="16200000">
            <a:off x="-412810" y="6075856"/>
            <a:ext cx="1194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7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91AA12A-6B25-42B6-9A89-D3547DC253D7}"/>
                  </a:ext>
                </a:extLst>
              </p:cNvPr>
              <p:cNvSpPr txBox="1"/>
              <p:nvPr/>
            </p:nvSpPr>
            <p:spPr>
              <a:xfrm>
                <a:off x="3621928" y="4051753"/>
                <a:ext cx="216565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5, 8, 11, 14, 17…</m:t>
                      </m:r>
                    </m:oMath>
                  </m:oMathPara>
                </a14:m>
                <a:endParaRPr lang="en-GB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91AA12A-6B25-42B6-9A89-D3547DC253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1928" y="4051753"/>
                <a:ext cx="2165657" cy="369332"/>
              </a:xfrm>
              <a:prstGeom prst="rect">
                <a:avLst/>
              </a:prstGeom>
              <a:blipFill>
                <a:blip r:embed="rId7"/>
                <a:stretch>
                  <a:fillRect l="-3099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D00BA58-2814-44CF-924D-7EBD0D372846}"/>
                  </a:ext>
                </a:extLst>
              </p:cNvPr>
              <p:cNvSpPr txBox="1"/>
              <p:nvPr/>
            </p:nvSpPr>
            <p:spPr>
              <a:xfrm>
                <a:off x="3621929" y="4755798"/>
                <a:ext cx="216565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lvl="0" defTabSz="9144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4, 7, 10, 13, 16…</m:t>
                      </m:r>
                    </m:oMath>
                  </m:oMathPara>
                </a14:m>
                <a:endParaRPr lang="en-GB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D00BA58-2814-44CF-924D-7EBD0D3728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1929" y="4755798"/>
                <a:ext cx="2165657" cy="369332"/>
              </a:xfrm>
              <a:prstGeom prst="rect">
                <a:avLst/>
              </a:prstGeom>
              <a:blipFill>
                <a:blip r:embed="rId8"/>
                <a:stretch>
                  <a:fillRect l="-2817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1EF4503-BE2A-426D-845B-C49D6835B979}"/>
                  </a:ext>
                </a:extLst>
              </p:cNvPr>
              <p:cNvSpPr txBox="1"/>
              <p:nvPr/>
            </p:nvSpPr>
            <p:spPr>
              <a:xfrm>
                <a:off x="3621929" y="5459843"/>
                <a:ext cx="199573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lvl="0" defTabSz="914400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2, 5, 9, 11, 15…</m:t>
                      </m:r>
                    </m:oMath>
                  </m:oMathPara>
                </a14:m>
                <a:endParaRPr lang="en-GB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1EF4503-BE2A-426D-845B-C49D6835B9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1929" y="5459843"/>
                <a:ext cx="1995739" cy="369332"/>
              </a:xfrm>
              <a:prstGeom prst="rect">
                <a:avLst/>
              </a:prstGeom>
              <a:blipFill>
                <a:blip r:embed="rId9"/>
                <a:stretch>
                  <a:fillRect l="-3049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0371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35672" y="54965"/>
            <a:ext cx="1767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Worked Example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20952" y="57300"/>
            <a:ext cx="1767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Your Turn</a:t>
            </a:r>
          </a:p>
        </p:txBody>
      </p:sp>
      <p:cxnSp>
        <p:nvCxnSpPr>
          <p:cNvPr id="8" name="Straight Connector 7"/>
          <p:cNvCxnSpPr>
            <a:cxnSpLocks/>
          </p:cNvCxnSpPr>
          <p:nvPr/>
        </p:nvCxnSpPr>
        <p:spPr>
          <a:xfrm>
            <a:off x="4398019" y="0"/>
            <a:ext cx="0" cy="68580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0" y="483931"/>
            <a:ext cx="91440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/>
              <p:nvPr/>
            </p:nvSpPr>
            <p:spPr>
              <a:xfrm>
                <a:off x="281052" y="908228"/>
                <a:ext cx="400590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Find</m:t>
                      </m:r>
                      <m: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and</m:t>
                      </m:r>
                      <m: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d</m:t>
                      </m:r>
                      <m: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for</m:t>
                      </m:r>
                      <m: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the</m:t>
                      </m:r>
                      <m: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following</m:t>
                      </m:r>
                      <m: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kumimoji="0" lang="en-GB" sz="2400" b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460B414-114B-4C8A-A820-7B5C5C59B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052" y="908228"/>
                <a:ext cx="4005905" cy="369332"/>
              </a:xfrm>
              <a:prstGeom prst="rect">
                <a:avLst/>
              </a:prstGeom>
              <a:blipFill>
                <a:blip r:embed="rId2"/>
                <a:stretch>
                  <a:fillRect l="-1370" r="-609" b="-327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4255957-34EB-4D1C-AFF4-1AB7C59B84D7}"/>
                  </a:ext>
                </a:extLst>
              </p:cNvPr>
              <p:cNvSpPr txBox="1"/>
              <p:nvPr/>
            </p:nvSpPr>
            <p:spPr>
              <a:xfrm>
                <a:off x="690327" y="1626205"/>
                <a:ext cx="273408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8, 15, 22, 29, 36…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4255957-34EB-4D1C-AFF4-1AB7C59B84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327" y="1626205"/>
                <a:ext cx="2734082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D73A499-79AF-46D0-AB3F-904DC4AC0002}"/>
                  </a:ext>
                </a:extLst>
              </p:cNvPr>
              <p:cNvSpPr txBox="1"/>
              <p:nvPr/>
            </p:nvSpPr>
            <p:spPr>
              <a:xfrm>
                <a:off x="5140063" y="1626205"/>
                <a:ext cx="293285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11, 18, 25, 32, 39…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D73A499-79AF-46D0-AB3F-904DC4AC0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0063" y="1626205"/>
                <a:ext cx="2932854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5EFFEDA-CA7B-1210-0789-7A10F0B5897A}"/>
                  </a:ext>
                </a:extLst>
              </p:cNvPr>
              <p:cNvSpPr txBox="1"/>
              <p:nvPr/>
            </p:nvSpPr>
            <p:spPr>
              <a:xfrm>
                <a:off x="4745982" y="923768"/>
                <a:ext cx="400590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Find</m:t>
                      </m:r>
                      <m: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and</m:t>
                      </m:r>
                      <m: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d</m:t>
                      </m:r>
                      <m: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for</m:t>
                      </m:r>
                      <m: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the</m:t>
                      </m:r>
                      <m: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following</m:t>
                      </m:r>
                      <m:r>
                        <a:rPr kumimoji="0" lang="en-GB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kumimoji="0" lang="en-GB" sz="2400" b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5EFFEDA-CA7B-1210-0789-7A10F0B589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982" y="923768"/>
                <a:ext cx="4005905" cy="369332"/>
              </a:xfrm>
              <a:prstGeom prst="rect">
                <a:avLst/>
              </a:prstGeom>
              <a:blipFill>
                <a:blip r:embed="rId6"/>
                <a:stretch>
                  <a:fillRect l="-1370" r="-457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2340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29FC2D15-5C3C-47F5-B8E3-A682727A9BD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01895926"/>
                  </p:ext>
                </p:extLst>
              </p:nvPr>
            </p:nvGraphicFramePr>
            <p:xfrm>
              <a:off x="125157" y="137161"/>
              <a:ext cx="4422988" cy="2966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2772">
                      <a:extLst>
                        <a:ext uri="{9D8B030D-6E8A-4147-A177-3AD203B41FA5}">
                          <a16:colId xmlns:a16="http://schemas.microsoft.com/office/drawing/2014/main" val="21437885"/>
                        </a:ext>
                      </a:extLst>
                    </a:gridCol>
                    <a:gridCol w="360074">
                      <a:extLst>
                        <a:ext uri="{9D8B030D-6E8A-4147-A177-3AD203B41FA5}">
                          <a16:colId xmlns:a16="http://schemas.microsoft.com/office/drawing/2014/main" val="1802260884"/>
                        </a:ext>
                      </a:extLst>
                    </a:gridCol>
                    <a:gridCol w="1768160">
                      <a:extLst>
                        <a:ext uri="{9D8B030D-6E8A-4147-A177-3AD203B41FA5}">
                          <a16:colId xmlns:a16="http://schemas.microsoft.com/office/drawing/2014/main" val="3267861504"/>
                        </a:ext>
                      </a:extLst>
                    </a:gridCol>
                    <a:gridCol w="1000991">
                      <a:extLst>
                        <a:ext uri="{9D8B030D-6E8A-4147-A177-3AD203B41FA5}">
                          <a16:colId xmlns:a16="http://schemas.microsoft.com/office/drawing/2014/main" val="1616347512"/>
                        </a:ext>
                      </a:extLst>
                    </a:gridCol>
                    <a:gridCol w="1000991">
                      <a:extLst>
                        <a:ext uri="{9D8B030D-6E8A-4147-A177-3AD203B41FA5}">
                          <a16:colId xmlns:a16="http://schemas.microsoft.com/office/drawing/2014/main" val="291179543"/>
                        </a:ext>
                      </a:extLst>
                    </a:gridCol>
                  </a:tblGrid>
                  <a:tr h="370840">
                    <a:tc rowSpan="8">
                      <a:txBody>
                        <a:bodyPr/>
                        <a:lstStyle/>
                        <a:p>
                          <a:r>
                            <a:rPr lang="en-GB" sz="1400" dirty="0"/>
                            <a:t>A: Positive integers</a:t>
                          </a:r>
                        </a:p>
                      </a:txBody>
                      <a:tcPr vert="vert270" anchor="ctr" anchorCtr="1"/>
                    </a:tc>
                    <a:tc>
                      <a:txBody>
                        <a:bodyPr/>
                        <a:lstStyle/>
                        <a:p>
                          <a:endParaRPr lang="en-GB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Sequence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i="1" dirty="0"/>
                            <a:t>a</a:t>
                          </a:r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168284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b="1" dirty="0">
                              <a:solidFill>
                                <a:srgbClr val="007FFF"/>
                              </a:solidFill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5, 8, 11, 14, 17…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438874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b="1" dirty="0">
                              <a:solidFill>
                                <a:srgbClr val="007FFF"/>
                              </a:solidFill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4, 7, 10, 13, 16…</m:t>
                                </m:r>
                              </m:oMath>
                            </m:oMathPara>
                          </a14:m>
                          <a:endParaRPr kumimoji="0" lang="en-GB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3321935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b="1" dirty="0">
                              <a:solidFill>
                                <a:srgbClr val="007FFF"/>
                              </a:solidFill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2, 5, 9, 11, 15…</m:t>
                                </m:r>
                              </m:oMath>
                            </m:oMathPara>
                          </a14:m>
                          <a:endParaRPr kumimoji="0" lang="en-GB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06785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b="1" dirty="0">
                              <a:solidFill>
                                <a:srgbClr val="007FFF"/>
                              </a:solidFill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2, 6, 10, 14, 18…</m:t>
                                </m:r>
                              </m:oMath>
                            </m:oMathPara>
                          </a14:m>
                          <a:endParaRPr kumimoji="0" lang="en-GB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839972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b="1" dirty="0">
                              <a:solidFill>
                                <a:srgbClr val="007FFF"/>
                              </a:solidFill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2, 7, 12, 17, 22…</m:t>
                                </m:r>
                              </m:oMath>
                            </m:oMathPara>
                          </a14:m>
                          <a:endParaRPr kumimoji="0" lang="en-GB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146035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b="1" dirty="0">
                              <a:solidFill>
                                <a:srgbClr val="007FFF"/>
                              </a:solidFill>
                            </a:rPr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4, 14, 24, 34, 44…</m:t>
                                </m:r>
                              </m:oMath>
                            </m:oMathPara>
                          </a14:m>
                          <a:endParaRPr kumimoji="0" lang="en-GB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33824076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b="1" dirty="0">
                              <a:solidFill>
                                <a:srgbClr val="007FFF"/>
                              </a:solidFill>
                            </a:rPr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−6, 4, 14, 24, 34…</m:t>
                                </m:r>
                              </m:oMath>
                            </m:oMathPara>
                          </a14:m>
                          <a:endParaRPr kumimoji="0" lang="en-GB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850703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29FC2D15-5C3C-47F5-B8E3-A682727A9BD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01895926"/>
                  </p:ext>
                </p:extLst>
              </p:nvPr>
            </p:nvGraphicFramePr>
            <p:xfrm>
              <a:off x="125157" y="137161"/>
              <a:ext cx="4422988" cy="2966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2772">
                      <a:extLst>
                        <a:ext uri="{9D8B030D-6E8A-4147-A177-3AD203B41FA5}">
                          <a16:colId xmlns:a16="http://schemas.microsoft.com/office/drawing/2014/main" val="21437885"/>
                        </a:ext>
                      </a:extLst>
                    </a:gridCol>
                    <a:gridCol w="360074">
                      <a:extLst>
                        <a:ext uri="{9D8B030D-6E8A-4147-A177-3AD203B41FA5}">
                          <a16:colId xmlns:a16="http://schemas.microsoft.com/office/drawing/2014/main" val="1802260884"/>
                        </a:ext>
                      </a:extLst>
                    </a:gridCol>
                    <a:gridCol w="1768160">
                      <a:extLst>
                        <a:ext uri="{9D8B030D-6E8A-4147-A177-3AD203B41FA5}">
                          <a16:colId xmlns:a16="http://schemas.microsoft.com/office/drawing/2014/main" val="3267861504"/>
                        </a:ext>
                      </a:extLst>
                    </a:gridCol>
                    <a:gridCol w="1000991">
                      <a:extLst>
                        <a:ext uri="{9D8B030D-6E8A-4147-A177-3AD203B41FA5}">
                          <a16:colId xmlns:a16="http://schemas.microsoft.com/office/drawing/2014/main" val="1616347512"/>
                        </a:ext>
                      </a:extLst>
                    </a:gridCol>
                    <a:gridCol w="1000991">
                      <a:extLst>
                        <a:ext uri="{9D8B030D-6E8A-4147-A177-3AD203B41FA5}">
                          <a16:colId xmlns:a16="http://schemas.microsoft.com/office/drawing/2014/main" val="291179543"/>
                        </a:ext>
                      </a:extLst>
                    </a:gridCol>
                  </a:tblGrid>
                  <a:tr h="370840">
                    <a:tc rowSpan="8">
                      <a:txBody>
                        <a:bodyPr/>
                        <a:lstStyle/>
                        <a:p>
                          <a:r>
                            <a:rPr lang="en-GB" sz="1400" dirty="0"/>
                            <a:t>A: Positive integers</a:t>
                          </a:r>
                        </a:p>
                      </a:txBody>
                      <a:tcPr vert="vert270" anchor="ctr" anchorCtr="1"/>
                    </a:tc>
                    <a:tc>
                      <a:txBody>
                        <a:bodyPr/>
                        <a:lstStyle/>
                        <a:p>
                          <a:endParaRPr lang="en-GB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Sequence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i="1" dirty="0"/>
                            <a:t>a</a:t>
                          </a:r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168284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b="1" dirty="0">
                              <a:solidFill>
                                <a:srgbClr val="007FFF"/>
                              </a:solidFill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7457" t="-101639" r="-114433" b="-6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438874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b="1" dirty="0">
                              <a:solidFill>
                                <a:srgbClr val="007FFF"/>
                              </a:solidFill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7457" t="-201639" r="-114433" b="-5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3321935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b="1" dirty="0">
                              <a:solidFill>
                                <a:srgbClr val="007FFF"/>
                              </a:solidFill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7457" t="-301639" r="-114433" b="-4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06785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b="1" dirty="0">
                              <a:solidFill>
                                <a:srgbClr val="007FFF"/>
                              </a:solidFill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7457" t="-401639" r="-114433" b="-3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839972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b="1" dirty="0">
                              <a:solidFill>
                                <a:srgbClr val="007FFF"/>
                              </a:solidFill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7457" t="-501639" r="-114433" b="-2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146035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b="1" dirty="0">
                              <a:solidFill>
                                <a:srgbClr val="007FFF"/>
                              </a:solidFill>
                            </a:rPr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7457" t="-601639" r="-114433" b="-1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33824076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b="1" dirty="0">
                              <a:solidFill>
                                <a:srgbClr val="007FFF"/>
                              </a:solidFill>
                            </a:rPr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7457" t="-701639" r="-114433" b="-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850703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2">
                <a:extLst>
                  <a:ext uri="{FF2B5EF4-FFF2-40B4-BE49-F238E27FC236}">
                    <a16:creationId xmlns:a16="http://schemas.microsoft.com/office/drawing/2014/main" id="{E6CF56A9-69EC-41EC-ADF9-40785285E74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0675808"/>
                  </p:ext>
                </p:extLst>
              </p:nvPr>
            </p:nvGraphicFramePr>
            <p:xfrm>
              <a:off x="125158" y="3429000"/>
              <a:ext cx="4422990" cy="2966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7000">
                      <a:extLst>
                        <a:ext uri="{9D8B030D-6E8A-4147-A177-3AD203B41FA5}">
                          <a16:colId xmlns:a16="http://schemas.microsoft.com/office/drawing/2014/main" val="21437885"/>
                        </a:ext>
                      </a:extLst>
                    </a:gridCol>
                    <a:gridCol w="335617">
                      <a:extLst>
                        <a:ext uri="{9D8B030D-6E8A-4147-A177-3AD203B41FA5}">
                          <a16:colId xmlns:a16="http://schemas.microsoft.com/office/drawing/2014/main" val="1802260884"/>
                        </a:ext>
                      </a:extLst>
                    </a:gridCol>
                    <a:gridCol w="1887211">
                      <a:extLst>
                        <a:ext uri="{9D8B030D-6E8A-4147-A177-3AD203B41FA5}">
                          <a16:colId xmlns:a16="http://schemas.microsoft.com/office/drawing/2014/main" val="3267861504"/>
                        </a:ext>
                      </a:extLst>
                    </a:gridCol>
                    <a:gridCol w="951581">
                      <a:extLst>
                        <a:ext uri="{9D8B030D-6E8A-4147-A177-3AD203B41FA5}">
                          <a16:colId xmlns:a16="http://schemas.microsoft.com/office/drawing/2014/main" val="1616347512"/>
                        </a:ext>
                      </a:extLst>
                    </a:gridCol>
                    <a:gridCol w="951581">
                      <a:extLst>
                        <a:ext uri="{9D8B030D-6E8A-4147-A177-3AD203B41FA5}">
                          <a16:colId xmlns:a16="http://schemas.microsoft.com/office/drawing/2014/main" val="3567737185"/>
                        </a:ext>
                      </a:extLst>
                    </a:gridCol>
                  </a:tblGrid>
                  <a:tr h="370840">
                    <a:tc rowSpan="8">
                      <a:txBody>
                        <a:bodyPr/>
                        <a:lstStyle/>
                        <a:p>
                          <a:r>
                            <a:rPr lang="en-GB" sz="1400" dirty="0"/>
                            <a:t>C: Including decimals</a:t>
                          </a:r>
                        </a:p>
                      </a:txBody>
                      <a:tcPr vert="vert270" anchor="ctr" anchorCtr="1"/>
                    </a:tc>
                    <a:tc>
                      <a:txBody>
                        <a:bodyPr/>
                        <a:lstStyle/>
                        <a:p>
                          <a:endParaRPr lang="en-GB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Sequence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168284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5, 11, 17, 23, 29…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438874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2.5, 5.5, 8.5, 11.5, 14.5…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3321935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4.5, 7.5, 10.5, 13.5, 16.5…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06785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0.9, 1.5, 2.1, 2.7, 3.3…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839972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−0.1, 0.5, 1.1, 1.7, 2.3…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146035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2.3, 1.7, 1.1, 0.5, −0.1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33824076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2.3, 1.6, 0.9, 0.2, −0.5…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850703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2">
                <a:extLst>
                  <a:ext uri="{FF2B5EF4-FFF2-40B4-BE49-F238E27FC236}">
                    <a16:creationId xmlns:a16="http://schemas.microsoft.com/office/drawing/2014/main" id="{E6CF56A9-69EC-41EC-ADF9-40785285E74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0675808"/>
                  </p:ext>
                </p:extLst>
              </p:nvPr>
            </p:nvGraphicFramePr>
            <p:xfrm>
              <a:off x="125158" y="3429000"/>
              <a:ext cx="4422990" cy="2966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7000">
                      <a:extLst>
                        <a:ext uri="{9D8B030D-6E8A-4147-A177-3AD203B41FA5}">
                          <a16:colId xmlns:a16="http://schemas.microsoft.com/office/drawing/2014/main" val="21437885"/>
                        </a:ext>
                      </a:extLst>
                    </a:gridCol>
                    <a:gridCol w="335617">
                      <a:extLst>
                        <a:ext uri="{9D8B030D-6E8A-4147-A177-3AD203B41FA5}">
                          <a16:colId xmlns:a16="http://schemas.microsoft.com/office/drawing/2014/main" val="1802260884"/>
                        </a:ext>
                      </a:extLst>
                    </a:gridCol>
                    <a:gridCol w="1887211">
                      <a:extLst>
                        <a:ext uri="{9D8B030D-6E8A-4147-A177-3AD203B41FA5}">
                          <a16:colId xmlns:a16="http://schemas.microsoft.com/office/drawing/2014/main" val="3267861504"/>
                        </a:ext>
                      </a:extLst>
                    </a:gridCol>
                    <a:gridCol w="951581">
                      <a:extLst>
                        <a:ext uri="{9D8B030D-6E8A-4147-A177-3AD203B41FA5}">
                          <a16:colId xmlns:a16="http://schemas.microsoft.com/office/drawing/2014/main" val="1616347512"/>
                        </a:ext>
                      </a:extLst>
                    </a:gridCol>
                    <a:gridCol w="951581">
                      <a:extLst>
                        <a:ext uri="{9D8B030D-6E8A-4147-A177-3AD203B41FA5}">
                          <a16:colId xmlns:a16="http://schemas.microsoft.com/office/drawing/2014/main" val="3567737185"/>
                        </a:ext>
                      </a:extLst>
                    </a:gridCol>
                  </a:tblGrid>
                  <a:tr h="370840">
                    <a:tc rowSpan="8">
                      <a:txBody>
                        <a:bodyPr/>
                        <a:lstStyle/>
                        <a:p>
                          <a:r>
                            <a:rPr lang="en-GB" sz="1400" dirty="0"/>
                            <a:t>C: Including decimals</a:t>
                          </a:r>
                        </a:p>
                      </a:txBody>
                      <a:tcPr vert="vert270" anchor="ctr" anchorCtr="1"/>
                    </a:tc>
                    <a:tc>
                      <a:txBody>
                        <a:bodyPr/>
                        <a:lstStyle/>
                        <a:p>
                          <a:endParaRPr lang="en-GB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Sequence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168284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4194" t="-101639" r="-102258" b="-6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438874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4194" t="-201639" r="-102258" b="-5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3321935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4194" t="-301639" r="-102258" b="-4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06785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4194" t="-401639" r="-102258" b="-3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839972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4194" t="-501639" r="-102258" b="-2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146035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4194" t="-601639" r="-102258" b="-1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33824076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4194" t="-701639" r="-102258" b="-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850703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2">
                <a:extLst>
                  <a:ext uri="{FF2B5EF4-FFF2-40B4-BE49-F238E27FC236}">
                    <a16:creationId xmlns:a16="http://schemas.microsoft.com/office/drawing/2014/main" id="{3870B9F8-7BE7-4A66-A43A-53BC2CE1E4B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74316358"/>
                  </p:ext>
                </p:extLst>
              </p:nvPr>
            </p:nvGraphicFramePr>
            <p:xfrm>
              <a:off x="4689062" y="3429000"/>
              <a:ext cx="4318002" cy="2966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8781">
                      <a:extLst>
                        <a:ext uri="{9D8B030D-6E8A-4147-A177-3AD203B41FA5}">
                          <a16:colId xmlns:a16="http://schemas.microsoft.com/office/drawing/2014/main" val="21437885"/>
                        </a:ext>
                      </a:extLst>
                    </a:gridCol>
                    <a:gridCol w="337134">
                      <a:extLst>
                        <a:ext uri="{9D8B030D-6E8A-4147-A177-3AD203B41FA5}">
                          <a16:colId xmlns:a16="http://schemas.microsoft.com/office/drawing/2014/main" val="1802260884"/>
                        </a:ext>
                      </a:extLst>
                    </a:gridCol>
                    <a:gridCol w="1583019">
                      <a:extLst>
                        <a:ext uri="{9D8B030D-6E8A-4147-A177-3AD203B41FA5}">
                          <a16:colId xmlns:a16="http://schemas.microsoft.com/office/drawing/2014/main" val="3267861504"/>
                        </a:ext>
                      </a:extLst>
                    </a:gridCol>
                    <a:gridCol w="1059534">
                      <a:extLst>
                        <a:ext uri="{9D8B030D-6E8A-4147-A177-3AD203B41FA5}">
                          <a16:colId xmlns:a16="http://schemas.microsoft.com/office/drawing/2014/main" val="1616347512"/>
                        </a:ext>
                      </a:extLst>
                    </a:gridCol>
                    <a:gridCol w="1059534">
                      <a:extLst>
                        <a:ext uri="{9D8B030D-6E8A-4147-A177-3AD203B41FA5}">
                          <a16:colId xmlns:a16="http://schemas.microsoft.com/office/drawing/2014/main" val="2843122872"/>
                        </a:ext>
                      </a:extLst>
                    </a:gridCol>
                  </a:tblGrid>
                  <a:tr h="370840">
                    <a:tc rowSpan="8">
                      <a:txBody>
                        <a:bodyPr/>
                        <a:lstStyle/>
                        <a:p>
                          <a:r>
                            <a:rPr lang="en-GB" sz="1400" dirty="0"/>
                            <a:t>D: Including factions</a:t>
                          </a:r>
                        </a:p>
                      </a:txBody>
                      <a:tcPr vert="vert270" anchor="ctr" anchorCtr="1"/>
                    </a:tc>
                    <a:tc>
                      <a:txBody>
                        <a:bodyPr/>
                        <a:lstStyle/>
                        <a:p>
                          <a:endParaRPr lang="en-GB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Sequence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i="1" dirty="0"/>
                            <a:t>a</a:t>
                          </a:r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168284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13, 14, 15, 16,17…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438874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,3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,3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,4,4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3321935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3, 3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,3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,3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,4,…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06785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9, 9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,10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,11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,12,…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839972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12, 11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,10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,9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,9,…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146035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12, 11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,10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,9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,8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33824076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 11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,10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,9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14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,9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850703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2">
                <a:extLst>
                  <a:ext uri="{FF2B5EF4-FFF2-40B4-BE49-F238E27FC236}">
                    <a16:creationId xmlns:a16="http://schemas.microsoft.com/office/drawing/2014/main" id="{3870B9F8-7BE7-4A66-A43A-53BC2CE1E4B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74316358"/>
                  </p:ext>
                </p:extLst>
              </p:nvPr>
            </p:nvGraphicFramePr>
            <p:xfrm>
              <a:off x="4689062" y="3429000"/>
              <a:ext cx="4318002" cy="2966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8781">
                      <a:extLst>
                        <a:ext uri="{9D8B030D-6E8A-4147-A177-3AD203B41FA5}">
                          <a16:colId xmlns:a16="http://schemas.microsoft.com/office/drawing/2014/main" val="21437885"/>
                        </a:ext>
                      </a:extLst>
                    </a:gridCol>
                    <a:gridCol w="337134">
                      <a:extLst>
                        <a:ext uri="{9D8B030D-6E8A-4147-A177-3AD203B41FA5}">
                          <a16:colId xmlns:a16="http://schemas.microsoft.com/office/drawing/2014/main" val="1802260884"/>
                        </a:ext>
                      </a:extLst>
                    </a:gridCol>
                    <a:gridCol w="1583019">
                      <a:extLst>
                        <a:ext uri="{9D8B030D-6E8A-4147-A177-3AD203B41FA5}">
                          <a16:colId xmlns:a16="http://schemas.microsoft.com/office/drawing/2014/main" val="3267861504"/>
                        </a:ext>
                      </a:extLst>
                    </a:gridCol>
                    <a:gridCol w="1059534">
                      <a:extLst>
                        <a:ext uri="{9D8B030D-6E8A-4147-A177-3AD203B41FA5}">
                          <a16:colId xmlns:a16="http://schemas.microsoft.com/office/drawing/2014/main" val="1616347512"/>
                        </a:ext>
                      </a:extLst>
                    </a:gridCol>
                    <a:gridCol w="1059534">
                      <a:extLst>
                        <a:ext uri="{9D8B030D-6E8A-4147-A177-3AD203B41FA5}">
                          <a16:colId xmlns:a16="http://schemas.microsoft.com/office/drawing/2014/main" val="2843122872"/>
                        </a:ext>
                      </a:extLst>
                    </a:gridCol>
                  </a:tblGrid>
                  <a:tr h="370840">
                    <a:tc rowSpan="8">
                      <a:txBody>
                        <a:bodyPr/>
                        <a:lstStyle/>
                        <a:p>
                          <a:r>
                            <a:rPr lang="en-GB" sz="1400" dirty="0"/>
                            <a:t>D: Including factions</a:t>
                          </a:r>
                        </a:p>
                      </a:txBody>
                      <a:tcPr vert="vert270" anchor="ctr" anchorCtr="1"/>
                    </a:tc>
                    <a:tc>
                      <a:txBody>
                        <a:bodyPr/>
                        <a:lstStyle/>
                        <a:p>
                          <a:endParaRPr lang="en-GB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Sequence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i="1" dirty="0"/>
                            <a:t>a</a:t>
                          </a:r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168284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0385" t="-101639" r="-135385" b="-6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438874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0385" t="-201639" r="-135385" b="-5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3321935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0385" t="-301639" r="-135385" b="-4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06785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0385" t="-401639" r="-135385" b="-3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839972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0385" t="-501639" r="-135385" b="-2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146035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0385" t="-601639" r="-135385" b="-1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33824076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0385" t="-701639" r="-135385" b="-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850703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2">
                <a:extLst>
                  <a:ext uri="{FF2B5EF4-FFF2-40B4-BE49-F238E27FC236}">
                    <a16:creationId xmlns:a16="http://schemas.microsoft.com/office/drawing/2014/main" id="{8C463624-A177-4FDA-908C-0249756E9A7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338721"/>
                  </p:ext>
                </p:extLst>
              </p:nvPr>
            </p:nvGraphicFramePr>
            <p:xfrm>
              <a:off x="4678906" y="138855"/>
              <a:ext cx="4328160" cy="2966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4743">
                      <a:extLst>
                        <a:ext uri="{9D8B030D-6E8A-4147-A177-3AD203B41FA5}">
                          <a16:colId xmlns:a16="http://schemas.microsoft.com/office/drawing/2014/main" val="21437885"/>
                        </a:ext>
                      </a:extLst>
                    </a:gridCol>
                    <a:gridCol w="329845">
                      <a:extLst>
                        <a:ext uri="{9D8B030D-6E8A-4147-A177-3AD203B41FA5}">
                          <a16:colId xmlns:a16="http://schemas.microsoft.com/office/drawing/2014/main" val="1802260884"/>
                        </a:ext>
                      </a:extLst>
                    </a:gridCol>
                    <a:gridCol w="1713556">
                      <a:extLst>
                        <a:ext uri="{9D8B030D-6E8A-4147-A177-3AD203B41FA5}">
                          <a16:colId xmlns:a16="http://schemas.microsoft.com/office/drawing/2014/main" val="3267861504"/>
                        </a:ext>
                      </a:extLst>
                    </a:gridCol>
                    <a:gridCol w="1000008">
                      <a:extLst>
                        <a:ext uri="{9D8B030D-6E8A-4147-A177-3AD203B41FA5}">
                          <a16:colId xmlns:a16="http://schemas.microsoft.com/office/drawing/2014/main" val="1616347512"/>
                        </a:ext>
                      </a:extLst>
                    </a:gridCol>
                    <a:gridCol w="1000008">
                      <a:extLst>
                        <a:ext uri="{9D8B030D-6E8A-4147-A177-3AD203B41FA5}">
                          <a16:colId xmlns:a16="http://schemas.microsoft.com/office/drawing/2014/main" val="2158368830"/>
                        </a:ext>
                      </a:extLst>
                    </a:gridCol>
                  </a:tblGrid>
                  <a:tr h="370840">
                    <a:tc rowSpan="8">
                      <a:txBody>
                        <a:bodyPr/>
                        <a:lstStyle/>
                        <a:p>
                          <a:r>
                            <a:rPr lang="en-GB" sz="1400" dirty="0"/>
                            <a:t>B: Including negatives</a:t>
                          </a:r>
                        </a:p>
                      </a:txBody>
                      <a:tcPr vert="vert270" anchor="ctr" anchorCtr="1"/>
                    </a:tc>
                    <a:tc>
                      <a:txBody>
                        <a:bodyPr/>
                        <a:lstStyle/>
                        <a:p>
                          <a:endParaRPr lang="en-GB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Sequence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168284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1, 3, 5, 7, 9…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438874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−1, −3, −5, −7, −9…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3321935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−2, −4, −6, −8, −10…</m:t>
                                </m:r>
                              </m:oMath>
                            </m:oMathPara>
                          </a14:m>
                          <a:endParaRPr kumimoji="0" lang="en-GB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06785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10, 8, 6, 4, 2…</m:t>
                                </m:r>
                              </m:oMath>
                            </m:oMathPara>
                          </a14:m>
                          <a:endParaRPr kumimoji="0" lang="en-GB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839972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−10, −8, −6, −4, −2…</m:t>
                                </m:r>
                              </m:oMath>
                            </m:oMathPara>
                          </a14:m>
                          <a:endParaRPr kumimoji="0" lang="en-GB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146035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−5, −4, −3, −2, −1…</m:t>
                                </m:r>
                              </m:oMath>
                            </m:oMathPara>
                          </a14:m>
                          <a:endParaRPr kumimoji="0" lang="en-GB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33824076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1, 2, 3, 4, 5</m:t>
                                </m:r>
                              </m:oMath>
                            </m:oMathPara>
                          </a14:m>
                          <a:endParaRPr kumimoji="0" lang="en-GB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850703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2">
                <a:extLst>
                  <a:ext uri="{FF2B5EF4-FFF2-40B4-BE49-F238E27FC236}">
                    <a16:creationId xmlns:a16="http://schemas.microsoft.com/office/drawing/2014/main" id="{8C463624-A177-4FDA-908C-0249756E9A7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338721"/>
                  </p:ext>
                </p:extLst>
              </p:nvPr>
            </p:nvGraphicFramePr>
            <p:xfrm>
              <a:off x="4678906" y="138855"/>
              <a:ext cx="4328160" cy="2966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4743">
                      <a:extLst>
                        <a:ext uri="{9D8B030D-6E8A-4147-A177-3AD203B41FA5}">
                          <a16:colId xmlns:a16="http://schemas.microsoft.com/office/drawing/2014/main" val="21437885"/>
                        </a:ext>
                      </a:extLst>
                    </a:gridCol>
                    <a:gridCol w="329845">
                      <a:extLst>
                        <a:ext uri="{9D8B030D-6E8A-4147-A177-3AD203B41FA5}">
                          <a16:colId xmlns:a16="http://schemas.microsoft.com/office/drawing/2014/main" val="1802260884"/>
                        </a:ext>
                      </a:extLst>
                    </a:gridCol>
                    <a:gridCol w="1713556">
                      <a:extLst>
                        <a:ext uri="{9D8B030D-6E8A-4147-A177-3AD203B41FA5}">
                          <a16:colId xmlns:a16="http://schemas.microsoft.com/office/drawing/2014/main" val="3267861504"/>
                        </a:ext>
                      </a:extLst>
                    </a:gridCol>
                    <a:gridCol w="1000008">
                      <a:extLst>
                        <a:ext uri="{9D8B030D-6E8A-4147-A177-3AD203B41FA5}">
                          <a16:colId xmlns:a16="http://schemas.microsoft.com/office/drawing/2014/main" val="1616347512"/>
                        </a:ext>
                      </a:extLst>
                    </a:gridCol>
                    <a:gridCol w="1000008">
                      <a:extLst>
                        <a:ext uri="{9D8B030D-6E8A-4147-A177-3AD203B41FA5}">
                          <a16:colId xmlns:a16="http://schemas.microsoft.com/office/drawing/2014/main" val="2158368830"/>
                        </a:ext>
                      </a:extLst>
                    </a:gridCol>
                  </a:tblGrid>
                  <a:tr h="370840">
                    <a:tc rowSpan="8">
                      <a:txBody>
                        <a:bodyPr/>
                        <a:lstStyle/>
                        <a:p>
                          <a:r>
                            <a:rPr lang="en-GB" sz="1400" dirty="0"/>
                            <a:t>B: Including negatives</a:t>
                          </a:r>
                        </a:p>
                      </a:txBody>
                      <a:tcPr vert="vert270" anchor="ctr" anchorCtr="1"/>
                    </a:tc>
                    <a:tc>
                      <a:txBody>
                        <a:bodyPr/>
                        <a:lstStyle/>
                        <a:p>
                          <a:endParaRPr lang="en-GB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Sequence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168284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7011" t="-101639" r="-118505" b="-6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438874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7011" t="-201639" r="-118505" b="-5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3321935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7011" t="-301639" r="-118505" b="-4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06785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7011" t="-401639" r="-118505" b="-3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839972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7011" t="-501639" r="-118505" b="-2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146035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7011" t="-601639" r="-118505" b="-1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33824076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7011" t="-701639" r="-118505" b="-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850703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65424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29FC2D15-5C3C-47F5-B8E3-A682727A9BD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81905"/>
                  </p:ext>
                </p:extLst>
              </p:nvPr>
            </p:nvGraphicFramePr>
            <p:xfrm>
              <a:off x="125157" y="137161"/>
              <a:ext cx="4422988" cy="2966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2772">
                      <a:extLst>
                        <a:ext uri="{9D8B030D-6E8A-4147-A177-3AD203B41FA5}">
                          <a16:colId xmlns:a16="http://schemas.microsoft.com/office/drawing/2014/main" val="21437885"/>
                        </a:ext>
                      </a:extLst>
                    </a:gridCol>
                    <a:gridCol w="360074">
                      <a:extLst>
                        <a:ext uri="{9D8B030D-6E8A-4147-A177-3AD203B41FA5}">
                          <a16:colId xmlns:a16="http://schemas.microsoft.com/office/drawing/2014/main" val="1802260884"/>
                        </a:ext>
                      </a:extLst>
                    </a:gridCol>
                    <a:gridCol w="1768160">
                      <a:extLst>
                        <a:ext uri="{9D8B030D-6E8A-4147-A177-3AD203B41FA5}">
                          <a16:colId xmlns:a16="http://schemas.microsoft.com/office/drawing/2014/main" val="3267861504"/>
                        </a:ext>
                      </a:extLst>
                    </a:gridCol>
                    <a:gridCol w="1000991">
                      <a:extLst>
                        <a:ext uri="{9D8B030D-6E8A-4147-A177-3AD203B41FA5}">
                          <a16:colId xmlns:a16="http://schemas.microsoft.com/office/drawing/2014/main" val="1616347512"/>
                        </a:ext>
                      </a:extLst>
                    </a:gridCol>
                    <a:gridCol w="1000991">
                      <a:extLst>
                        <a:ext uri="{9D8B030D-6E8A-4147-A177-3AD203B41FA5}">
                          <a16:colId xmlns:a16="http://schemas.microsoft.com/office/drawing/2014/main" val="291179543"/>
                        </a:ext>
                      </a:extLst>
                    </a:gridCol>
                  </a:tblGrid>
                  <a:tr h="370840">
                    <a:tc rowSpan="8">
                      <a:txBody>
                        <a:bodyPr/>
                        <a:lstStyle/>
                        <a:p>
                          <a:r>
                            <a:rPr lang="en-GB" sz="1400" dirty="0"/>
                            <a:t>A: Positive integers</a:t>
                          </a:r>
                        </a:p>
                      </a:txBody>
                      <a:tcPr vert="vert270" anchor="ctr" anchorCtr="1"/>
                    </a:tc>
                    <a:tc>
                      <a:txBody>
                        <a:bodyPr/>
                        <a:lstStyle/>
                        <a:p>
                          <a:endParaRPr lang="en-GB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Sequence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i="1" dirty="0"/>
                            <a:t>a</a:t>
                          </a:r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168284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b="1" dirty="0">
                              <a:solidFill>
                                <a:srgbClr val="007FFF"/>
                              </a:solidFill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5, 8, 11, 14, 17…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438874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b="1" dirty="0">
                              <a:solidFill>
                                <a:srgbClr val="007FFF"/>
                              </a:solidFill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4, 7, 10, 13, 16…</m:t>
                                </m:r>
                              </m:oMath>
                            </m:oMathPara>
                          </a14:m>
                          <a:endParaRPr kumimoji="0" lang="en-GB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3321935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b="1" dirty="0">
                              <a:solidFill>
                                <a:srgbClr val="007FFF"/>
                              </a:solidFill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2, 5, 9, 11, 15…</m:t>
                                </m:r>
                              </m:oMath>
                            </m:oMathPara>
                          </a14:m>
                          <a:endParaRPr kumimoji="0" lang="en-GB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06785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b="1" dirty="0">
                              <a:solidFill>
                                <a:srgbClr val="007FFF"/>
                              </a:solidFill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2, 6, 10, 14, 18…</m:t>
                                </m:r>
                              </m:oMath>
                            </m:oMathPara>
                          </a14:m>
                          <a:endParaRPr kumimoji="0" lang="en-GB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839972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b="1" dirty="0">
                              <a:solidFill>
                                <a:srgbClr val="007FFF"/>
                              </a:solidFill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2, 7, 12, 17, 22…</m:t>
                                </m:r>
                              </m:oMath>
                            </m:oMathPara>
                          </a14:m>
                          <a:endParaRPr kumimoji="0" lang="en-GB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146035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b="1" dirty="0">
                              <a:solidFill>
                                <a:srgbClr val="007FFF"/>
                              </a:solidFill>
                            </a:rPr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4, 14, 24, 34, 44…</m:t>
                                </m:r>
                              </m:oMath>
                            </m:oMathPara>
                          </a14:m>
                          <a:endParaRPr kumimoji="0" lang="en-GB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33824076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b="1" dirty="0">
                              <a:solidFill>
                                <a:srgbClr val="007FFF"/>
                              </a:solidFill>
                            </a:rPr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−6, 4, 14, 24, 34…</m:t>
                                </m:r>
                              </m:oMath>
                            </m:oMathPara>
                          </a14:m>
                          <a:endParaRPr kumimoji="0" lang="en-GB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-6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850703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29FC2D15-5C3C-47F5-B8E3-A682727A9BD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81905"/>
                  </p:ext>
                </p:extLst>
              </p:nvPr>
            </p:nvGraphicFramePr>
            <p:xfrm>
              <a:off x="125157" y="137161"/>
              <a:ext cx="4422988" cy="2966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2772">
                      <a:extLst>
                        <a:ext uri="{9D8B030D-6E8A-4147-A177-3AD203B41FA5}">
                          <a16:colId xmlns:a16="http://schemas.microsoft.com/office/drawing/2014/main" val="21437885"/>
                        </a:ext>
                      </a:extLst>
                    </a:gridCol>
                    <a:gridCol w="360074">
                      <a:extLst>
                        <a:ext uri="{9D8B030D-6E8A-4147-A177-3AD203B41FA5}">
                          <a16:colId xmlns:a16="http://schemas.microsoft.com/office/drawing/2014/main" val="1802260884"/>
                        </a:ext>
                      </a:extLst>
                    </a:gridCol>
                    <a:gridCol w="1768160">
                      <a:extLst>
                        <a:ext uri="{9D8B030D-6E8A-4147-A177-3AD203B41FA5}">
                          <a16:colId xmlns:a16="http://schemas.microsoft.com/office/drawing/2014/main" val="3267861504"/>
                        </a:ext>
                      </a:extLst>
                    </a:gridCol>
                    <a:gridCol w="1000991">
                      <a:extLst>
                        <a:ext uri="{9D8B030D-6E8A-4147-A177-3AD203B41FA5}">
                          <a16:colId xmlns:a16="http://schemas.microsoft.com/office/drawing/2014/main" val="1616347512"/>
                        </a:ext>
                      </a:extLst>
                    </a:gridCol>
                    <a:gridCol w="1000991">
                      <a:extLst>
                        <a:ext uri="{9D8B030D-6E8A-4147-A177-3AD203B41FA5}">
                          <a16:colId xmlns:a16="http://schemas.microsoft.com/office/drawing/2014/main" val="291179543"/>
                        </a:ext>
                      </a:extLst>
                    </a:gridCol>
                  </a:tblGrid>
                  <a:tr h="370840">
                    <a:tc rowSpan="8">
                      <a:txBody>
                        <a:bodyPr/>
                        <a:lstStyle/>
                        <a:p>
                          <a:r>
                            <a:rPr lang="en-GB" sz="1400" dirty="0"/>
                            <a:t>A: Positive integers</a:t>
                          </a:r>
                        </a:p>
                      </a:txBody>
                      <a:tcPr vert="vert270" anchor="ctr" anchorCtr="1"/>
                    </a:tc>
                    <a:tc>
                      <a:txBody>
                        <a:bodyPr/>
                        <a:lstStyle/>
                        <a:p>
                          <a:endParaRPr lang="en-GB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Sequence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i="1" dirty="0"/>
                            <a:t>a</a:t>
                          </a:r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168284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b="1" dirty="0">
                              <a:solidFill>
                                <a:srgbClr val="007FFF"/>
                              </a:solidFill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7857" t="-96667" r="-114286" b="-59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438874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b="1" dirty="0">
                              <a:solidFill>
                                <a:srgbClr val="007FFF"/>
                              </a:solidFill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7857" t="-203448" r="-114286" b="-5172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3321935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b="1" dirty="0">
                              <a:solidFill>
                                <a:srgbClr val="007FFF"/>
                              </a:solidFill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7857" t="-293333" r="-114286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06785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b="1" dirty="0">
                              <a:solidFill>
                                <a:srgbClr val="007FFF"/>
                              </a:solidFill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7857" t="-406897" r="-114286" b="-3137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839972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b="1" dirty="0">
                              <a:solidFill>
                                <a:srgbClr val="007FFF"/>
                              </a:solidFill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7857" t="-506897" r="-114286" b="-2137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146035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b="1" dirty="0">
                              <a:solidFill>
                                <a:srgbClr val="007FFF"/>
                              </a:solidFill>
                            </a:rPr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7857" t="-586667" r="-114286" b="-10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33824076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b="1" dirty="0">
                              <a:solidFill>
                                <a:srgbClr val="007FFF"/>
                              </a:solidFill>
                            </a:rPr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7857" t="-710345" r="-114286" b="-103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-6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850703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2">
                <a:extLst>
                  <a:ext uri="{FF2B5EF4-FFF2-40B4-BE49-F238E27FC236}">
                    <a16:creationId xmlns:a16="http://schemas.microsoft.com/office/drawing/2014/main" id="{E6CF56A9-69EC-41EC-ADF9-40785285E74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84562929"/>
                  </p:ext>
                </p:extLst>
              </p:nvPr>
            </p:nvGraphicFramePr>
            <p:xfrm>
              <a:off x="125158" y="3429000"/>
              <a:ext cx="4422990" cy="2966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7000">
                      <a:extLst>
                        <a:ext uri="{9D8B030D-6E8A-4147-A177-3AD203B41FA5}">
                          <a16:colId xmlns:a16="http://schemas.microsoft.com/office/drawing/2014/main" val="21437885"/>
                        </a:ext>
                      </a:extLst>
                    </a:gridCol>
                    <a:gridCol w="335617">
                      <a:extLst>
                        <a:ext uri="{9D8B030D-6E8A-4147-A177-3AD203B41FA5}">
                          <a16:colId xmlns:a16="http://schemas.microsoft.com/office/drawing/2014/main" val="1802260884"/>
                        </a:ext>
                      </a:extLst>
                    </a:gridCol>
                    <a:gridCol w="1887211">
                      <a:extLst>
                        <a:ext uri="{9D8B030D-6E8A-4147-A177-3AD203B41FA5}">
                          <a16:colId xmlns:a16="http://schemas.microsoft.com/office/drawing/2014/main" val="3267861504"/>
                        </a:ext>
                      </a:extLst>
                    </a:gridCol>
                    <a:gridCol w="951581">
                      <a:extLst>
                        <a:ext uri="{9D8B030D-6E8A-4147-A177-3AD203B41FA5}">
                          <a16:colId xmlns:a16="http://schemas.microsoft.com/office/drawing/2014/main" val="1616347512"/>
                        </a:ext>
                      </a:extLst>
                    </a:gridCol>
                    <a:gridCol w="951581">
                      <a:extLst>
                        <a:ext uri="{9D8B030D-6E8A-4147-A177-3AD203B41FA5}">
                          <a16:colId xmlns:a16="http://schemas.microsoft.com/office/drawing/2014/main" val="3567737185"/>
                        </a:ext>
                      </a:extLst>
                    </a:gridCol>
                  </a:tblGrid>
                  <a:tr h="370840">
                    <a:tc rowSpan="8">
                      <a:txBody>
                        <a:bodyPr/>
                        <a:lstStyle/>
                        <a:p>
                          <a:r>
                            <a:rPr lang="en-GB" sz="1400" dirty="0"/>
                            <a:t>C: Including decimals</a:t>
                          </a:r>
                        </a:p>
                      </a:txBody>
                      <a:tcPr vert="vert270" anchor="ctr" anchorCtr="1"/>
                    </a:tc>
                    <a:tc>
                      <a:txBody>
                        <a:bodyPr/>
                        <a:lstStyle/>
                        <a:p>
                          <a:endParaRPr lang="en-GB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Sequence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168284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5, 11, 17, 23, 29…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438874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2.5, 5.5, 8.5, 11.5, 14.5…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2.5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3321935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4.5, 7.5, 10.5, 13.5, 16.5…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4.5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06785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0.9, 1.5, 2.1, 2.7, 3.3…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0.9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+0.6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839972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−0.1, 0.5, 1.1, 1.7, 2.3…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-0.1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+0.6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146035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2.3, 1.7, 1.1, 0.5, −0.1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2.3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-0.6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33824076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2.3, 1.6, 0.9, 0.2, −0.5…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2.3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-0.7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850703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2">
                <a:extLst>
                  <a:ext uri="{FF2B5EF4-FFF2-40B4-BE49-F238E27FC236}">
                    <a16:creationId xmlns:a16="http://schemas.microsoft.com/office/drawing/2014/main" id="{E6CF56A9-69EC-41EC-ADF9-40785285E74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84562929"/>
                  </p:ext>
                </p:extLst>
              </p:nvPr>
            </p:nvGraphicFramePr>
            <p:xfrm>
              <a:off x="125158" y="3429000"/>
              <a:ext cx="4422990" cy="2966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7000">
                      <a:extLst>
                        <a:ext uri="{9D8B030D-6E8A-4147-A177-3AD203B41FA5}">
                          <a16:colId xmlns:a16="http://schemas.microsoft.com/office/drawing/2014/main" val="21437885"/>
                        </a:ext>
                      </a:extLst>
                    </a:gridCol>
                    <a:gridCol w="335617">
                      <a:extLst>
                        <a:ext uri="{9D8B030D-6E8A-4147-A177-3AD203B41FA5}">
                          <a16:colId xmlns:a16="http://schemas.microsoft.com/office/drawing/2014/main" val="1802260884"/>
                        </a:ext>
                      </a:extLst>
                    </a:gridCol>
                    <a:gridCol w="1887211">
                      <a:extLst>
                        <a:ext uri="{9D8B030D-6E8A-4147-A177-3AD203B41FA5}">
                          <a16:colId xmlns:a16="http://schemas.microsoft.com/office/drawing/2014/main" val="3267861504"/>
                        </a:ext>
                      </a:extLst>
                    </a:gridCol>
                    <a:gridCol w="951581">
                      <a:extLst>
                        <a:ext uri="{9D8B030D-6E8A-4147-A177-3AD203B41FA5}">
                          <a16:colId xmlns:a16="http://schemas.microsoft.com/office/drawing/2014/main" val="1616347512"/>
                        </a:ext>
                      </a:extLst>
                    </a:gridCol>
                    <a:gridCol w="951581">
                      <a:extLst>
                        <a:ext uri="{9D8B030D-6E8A-4147-A177-3AD203B41FA5}">
                          <a16:colId xmlns:a16="http://schemas.microsoft.com/office/drawing/2014/main" val="3567737185"/>
                        </a:ext>
                      </a:extLst>
                    </a:gridCol>
                  </a:tblGrid>
                  <a:tr h="370840">
                    <a:tc rowSpan="8">
                      <a:txBody>
                        <a:bodyPr/>
                        <a:lstStyle/>
                        <a:p>
                          <a:r>
                            <a:rPr lang="en-GB" sz="1400" dirty="0"/>
                            <a:t>C: Including decimals</a:t>
                          </a:r>
                        </a:p>
                      </a:txBody>
                      <a:tcPr vert="vert270" anchor="ctr" anchorCtr="1"/>
                    </a:tc>
                    <a:tc>
                      <a:txBody>
                        <a:bodyPr/>
                        <a:lstStyle/>
                        <a:p>
                          <a:endParaRPr lang="en-GB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Sequence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168284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4194" t="-101639" r="-102258" b="-6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438874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4194" t="-201639" r="-102258" b="-5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2.5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3321935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4194" t="-301639" r="-102258" b="-4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4.5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06785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4194" t="-401639" r="-102258" b="-3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0.9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+0.6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839972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4194" t="-501639" r="-102258" b="-2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-0.1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+0.6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146035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4194" t="-601639" r="-102258" b="-1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2.3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-0.6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33824076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4194" t="-701639" r="-102258" b="-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2.3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-0.7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850703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2">
                <a:extLst>
                  <a:ext uri="{FF2B5EF4-FFF2-40B4-BE49-F238E27FC236}">
                    <a16:creationId xmlns:a16="http://schemas.microsoft.com/office/drawing/2014/main" id="{3870B9F8-7BE7-4A66-A43A-53BC2CE1E4B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72839913"/>
                  </p:ext>
                </p:extLst>
              </p:nvPr>
            </p:nvGraphicFramePr>
            <p:xfrm>
              <a:off x="4689062" y="3429000"/>
              <a:ext cx="4318002" cy="31981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8781">
                      <a:extLst>
                        <a:ext uri="{9D8B030D-6E8A-4147-A177-3AD203B41FA5}">
                          <a16:colId xmlns:a16="http://schemas.microsoft.com/office/drawing/2014/main" val="21437885"/>
                        </a:ext>
                      </a:extLst>
                    </a:gridCol>
                    <a:gridCol w="337134">
                      <a:extLst>
                        <a:ext uri="{9D8B030D-6E8A-4147-A177-3AD203B41FA5}">
                          <a16:colId xmlns:a16="http://schemas.microsoft.com/office/drawing/2014/main" val="1802260884"/>
                        </a:ext>
                      </a:extLst>
                    </a:gridCol>
                    <a:gridCol w="1583019">
                      <a:extLst>
                        <a:ext uri="{9D8B030D-6E8A-4147-A177-3AD203B41FA5}">
                          <a16:colId xmlns:a16="http://schemas.microsoft.com/office/drawing/2014/main" val="3267861504"/>
                        </a:ext>
                      </a:extLst>
                    </a:gridCol>
                    <a:gridCol w="1059534">
                      <a:extLst>
                        <a:ext uri="{9D8B030D-6E8A-4147-A177-3AD203B41FA5}">
                          <a16:colId xmlns:a16="http://schemas.microsoft.com/office/drawing/2014/main" val="1616347512"/>
                        </a:ext>
                      </a:extLst>
                    </a:gridCol>
                    <a:gridCol w="1059534">
                      <a:extLst>
                        <a:ext uri="{9D8B030D-6E8A-4147-A177-3AD203B41FA5}">
                          <a16:colId xmlns:a16="http://schemas.microsoft.com/office/drawing/2014/main" val="2843122872"/>
                        </a:ext>
                      </a:extLst>
                    </a:gridCol>
                  </a:tblGrid>
                  <a:tr h="370840">
                    <a:tc rowSpan="8">
                      <a:txBody>
                        <a:bodyPr/>
                        <a:lstStyle/>
                        <a:p>
                          <a:r>
                            <a:rPr lang="en-GB" sz="1400" dirty="0"/>
                            <a:t>D: Including factions</a:t>
                          </a:r>
                        </a:p>
                      </a:txBody>
                      <a:tcPr vert="vert270" anchor="ctr" anchorCtr="1"/>
                    </a:tc>
                    <a:tc>
                      <a:txBody>
                        <a:bodyPr/>
                        <a:lstStyle/>
                        <a:p>
                          <a:endParaRPr lang="en-GB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Sequence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i="1" dirty="0"/>
                            <a:t>a</a:t>
                          </a:r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168284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13, 14, 15, 16,17…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13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438874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,3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,3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,4,4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den>
                                    </m:f>
                                  </m:e>
                                </m:box>
                              </m:oMath>
                            </m:oMathPara>
                          </a14:m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3321935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3, 3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,3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,3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,4,…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06785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9, 9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,10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,11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,12,…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839972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12, 11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,10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,9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,9,…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146035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12, 11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,10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,9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,8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-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endParaRPr lang="en-GB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33824076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 11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,10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,9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14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,9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den>
                                    </m:f>
                                  </m:e>
                                </m:box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,…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  <m:box>
                                  <m:boxPr>
                                    <m:ctrlPr>
                                      <a:rPr lang="en-GB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GB" sz="14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4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GB" sz="14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den>
                                    </m:f>
                                  </m:e>
                                </m:box>
                              </m:oMath>
                            </m:oMathPara>
                          </a14:m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-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endParaRPr lang="en-GB" sz="14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850703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2">
                <a:extLst>
                  <a:ext uri="{FF2B5EF4-FFF2-40B4-BE49-F238E27FC236}">
                    <a16:creationId xmlns:a16="http://schemas.microsoft.com/office/drawing/2014/main" id="{3870B9F8-7BE7-4A66-A43A-53BC2CE1E4B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72839913"/>
                  </p:ext>
                </p:extLst>
              </p:nvPr>
            </p:nvGraphicFramePr>
            <p:xfrm>
              <a:off x="4689062" y="3429000"/>
              <a:ext cx="4318002" cy="31981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78781">
                      <a:extLst>
                        <a:ext uri="{9D8B030D-6E8A-4147-A177-3AD203B41FA5}">
                          <a16:colId xmlns:a16="http://schemas.microsoft.com/office/drawing/2014/main" val="21437885"/>
                        </a:ext>
                      </a:extLst>
                    </a:gridCol>
                    <a:gridCol w="337134">
                      <a:extLst>
                        <a:ext uri="{9D8B030D-6E8A-4147-A177-3AD203B41FA5}">
                          <a16:colId xmlns:a16="http://schemas.microsoft.com/office/drawing/2014/main" val="1802260884"/>
                        </a:ext>
                      </a:extLst>
                    </a:gridCol>
                    <a:gridCol w="1583019">
                      <a:extLst>
                        <a:ext uri="{9D8B030D-6E8A-4147-A177-3AD203B41FA5}">
                          <a16:colId xmlns:a16="http://schemas.microsoft.com/office/drawing/2014/main" val="3267861504"/>
                        </a:ext>
                      </a:extLst>
                    </a:gridCol>
                    <a:gridCol w="1059534">
                      <a:extLst>
                        <a:ext uri="{9D8B030D-6E8A-4147-A177-3AD203B41FA5}">
                          <a16:colId xmlns:a16="http://schemas.microsoft.com/office/drawing/2014/main" val="1616347512"/>
                        </a:ext>
                      </a:extLst>
                    </a:gridCol>
                    <a:gridCol w="1059534">
                      <a:extLst>
                        <a:ext uri="{9D8B030D-6E8A-4147-A177-3AD203B41FA5}">
                          <a16:colId xmlns:a16="http://schemas.microsoft.com/office/drawing/2014/main" val="2843122872"/>
                        </a:ext>
                      </a:extLst>
                    </a:gridCol>
                  </a:tblGrid>
                  <a:tr h="370840">
                    <a:tc rowSpan="8">
                      <a:txBody>
                        <a:bodyPr/>
                        <a:lstStyle/>
                        <a:p>
                          <a:r>
                            <a:rPr lang="en-GB" sz="1400" dirty="0"/>
                            <a:t>D: Including factions</a:t>
                          </a:r>
                        </a:p>
                      </a:txBody>
                      <a:tcPr vert="vert270" anchor="ctr" anchorCtr="1"/>
                    </a:tc>
                    <a:tc>
                      <a:txBody>
                        <a:bodyPr/>
                        <a:lstStyle/>
                        <a:p>
                          <a:endParaRPr lang="en-GB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Sequence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i="1" dirty="0"/>
                            <a:t>a</a:t>
                          </a:r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168284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0385" t="-101639" r="-135385" b="-6721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13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4388740"/>
                      </a:ext>
                    </a:extLst>
                  </a:tr>
                  <a:tr h="392684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0385" t="-189231" r="-135385" b="-53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09770" t="-189231" r="-102299" b="-53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09770" t="-189231" r="-2299" b="-5307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33219357"/>
                      </a:ext>
                    </a:extLst>
                  </a:tr>
                  <a:tr h="392684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0385" t="-293750" r="-135385" b="-4390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09770" t="-293750" r="-2299" b="-4390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067857"/>
                      </a:ext>
                    </a:extLst>
                  </a:tr>
                  <a:tr h="393129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0385" t="-387692" r="-135385" b="-3323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09770" t="-387692" r="-2299" b="-33230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18399725"/>
                      </a:ext>
                    </a:extLst>
                  </a:tr>
                  <a:tr h="490855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0385" t="-391358" r="-135385" b="-16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09770" t="-391358" r="-2299" b="-16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91460350"/>
                      </a:ext>
                    </a:extLst>
                  </a:tr>
                  <a:tr h="393573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0385" t="-621875" r="-135385" b="-1109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09770" t="-621875" r="-2299" b="-1109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33824076"/>
                      </a:ext>
                    </a:extLst>
                  </a:tr>
                  <a:tr h="393573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28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0385" t="-710769" r="-135385" b="-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09770" t="-710769" r="-102299" b="-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09770" t="-710769" r="-2299" b="-923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0850703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2">
                <a:extLst>
                  <a:ext uri="{FF2B5EF4-FFF2-40B4-BE49-F238E27FC236}">
                    <a16:creationId xmlns:a16="http://schemas.microsoft.com/office/drawing/2014/main" id="{8C463624-A177-4FDA-908C-0249756E9A7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83612682"/>
                  </p:ext>
                </p:extLst>
              </p:nvPr>
            </p:nvGraphicFramePr>
            <p:xfrm>
              <a:off x="4678906" y="138855"/>
              <a:ext cx="4328160" cy="2966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4743">
                      <a:extLst>
                        <a:ext uri="{9D8B030D-6E8A-4147-A177-3AD203B41FA5}">
                          <a16:colId xmlns:a16="http://schemas.microsoft.com/office/drawing/2014/main" val="21437885"/>
                        </a:ext>
                      </a:extLst>
                    </a:gridCol>
                    <a:gridCol w="329845">
                      <a:extLst>
                        <a:ext uri="{9D8B030D-6E8A-4147-A177-3AD203B41FA5}">
                          <a16:colId xmlns:a16="http://schemas.microsoft.com/office/drawing/2014/main" val="1802260884"/>
                        </a:ext>
                      </a:extLst>
                    </a:gridCol>
                    <a:gridCol w="1713556">
                      <a:extLst>
                        <a:ext uri="{9D8B030D-6E8A-4147-A177-3AD203B41FA5}">
                          <a16:colId xmlns:a16="http://schemas.microsoft.com/office/drawing/2014/main" val="3267861504"/>
                        </a:ext>
                      </a:extLst>
                    </a:gridCol>
                    <a:gridCol w="1000008">
                      <a:extLst>
                        <a:ext uri="{9D8B030D-6E8A-4147-A177-3AD203B41FA5}">
                          <a16:colId xmlns:a16="http://schemas.microsoft.com/office/drawing/2014/main" val="1616347512"/>
                        </a:ext>
                      </a:extLst>
                    </a:gridCol>
                    <a:gridCol w="1000008">
                      <a:extLst>
                        <a:ext uri="{9D8B030D-6E8A-4147-A177-3AD203B41FA5}">
                          <a16:colId xmlns:a16="http://schemas.microsoft.com/office/drawing/2014/main" val="2158368830"/>
                        </a:ext>
                      </a:extLst>
                    </a:gridCol>
                  </a:tblGrid>
                  <a:tr h="370840">
                    <a:tc rowSpan="8">
                      <a:txBody>
                        <a:bodyPr/>
                        <a:lstStyle/>
                        <a:p>
                          <a:r>
                            <a:rPr lang="en-GB" sz="1400" dirty="0"/>
                            <a:t>B: Including negatives</a:t>
                          </a:r>
                        </a:p>
                      </a:txBody>
                      <a:tcPr vert="vert270" anchor="ctr" anchorCtr="1"/>
                    </a:tc>
                    <a:tc>
                      <a:txBody>
                        <a:bodyPr/>
                        <a:lstStyle/>
                        <a:p>
                          <a:endParaRPr lang="en-GB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Sequence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168284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1, 3, 5, 7, 9…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438874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−1, −3, −5, −7, −9…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-2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3321935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−2, −4, −6, −8, −10…</m:t>
                                </m:r>
                              </m:oMath>
                            </m:oMathPara>
                          </a14:m>
                          <a:endParaRPr kumimoji="0" lang="en-GB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-2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-2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06785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10, 8, 6, 4, 2…</m:t>
                                </m:r>
                              </m:oMath>
                            </m:oMathPara>
                          </a14:m>
                          <a:endParaRPr kumimoji="0" lang="en-GB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-2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839972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−10, −8, −6, −4, −2…</m:t>
                                </m:r>
                              </m:oMath>
                            </m:oMathPara>
                          </a14:m>
                          <a:endParaRPr kumimoji="0" lang="en-GB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-10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146035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−5, −4, −3, −2, −1…</m:t>
                                </m:r>
                              </m:oMath>
                            </m:oMathPara>
                          </a14:m>
                          <a:endParaRPr kumimoji="0" lang="en-GB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-5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33824076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1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1, 2, 3, 4, 5</m:t>
                                </m:r>
                              </m:oMath>
                            </m:oMathPara>
                          </a14:m>
                          <a:endParaRPr kumimoji="0" lang="en-GB" sz="14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libri" panose="020F0502020204030204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850703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2">
                <a:extLst>
                  <a:ext uri="{FF2B5EF4-FFF2-40B4-BE49-F238E27FC236}">
                    <a16:creationId xmlns:a16="http://schemas.microsoft.com/office/drawing/2014/main" id="{8C463624-A177-4FDA-908C-0249756E9A7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83612682"/>
                  </p:ext>
                </p:extLst>
              </p:nvPr>
            </p:nvGraphicFramePr>
            <p:xfrm>
              <a:off x="4678906" y="138855"/>
              <a:ext cx="4328160" cy="2966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4743">
                      <a:extLst>
                        <a:ext uri="{9D8B030D-6E8A-4147-A177-3AD203B41FA5}">
                          <a16:colId xmlns:a16="http://schemas.microsoft.com/office/drawing/2014/main" val="21437885"/>
                        </a:ext>
                      </a:extLst>
                    </a:gridCol>
                    <a:gridCol w="329845">
                      <a:extLst>
                        <a:ext uri="{9D8B030D-6E8A-4147-A177-3AD203B41FA5}">
                          <a16:colId xmlns:a16="http://schemas.microsoft.com/office/drawing/2014/main" val="1802260884"/>
                        </a:ext>
                      </a:extLst>
                    </a:gridCol>
                    <a:gridCol w="1713556">
                      <a:extLst>
                        <a:ext uri="{9D8B030D-6E8A-4147-A177-3AD203B41FA5}">
                          <a16:colId xmlns:a16="http://schemas.microsoft.com/office/drawing/2014/main" val="3267861504"/>
                        </a:ext>
                      </a:extLst>
                    </a:gridCol>
                    <a:gridCol w="1000008">
                      <a:extLst>
                        <a:ext uri="{9D8B030D-6E8A-4147-A177-3AD203B41FA5}">
                          <a16:colId xmlns:a16="http://schemas.microsoft.com/office/drawing/2014/main" val="1616347512"/>
                        </a:ext>
                      </a:extLst>
                    </a:gridCol>
                    <a:gridCol w="1000008">
                      <a:extLst>
                        <a:ext uri="{9D8B030D-6E8A-4147-A177-3AD203B41FA5}">
                          <a16:colId xmlns:a16="http://schemas.microsoft.com/office/drawing/2014/main" val="2158368830"/>
                        </a:ext>
                      </a:extLst>
                    </a:gridCol>
                  </a:tblGrid>
                  <a:tr h="370840">
                    <a:tc rowSpan="8">
                      <a:txBody>
                        <a:bodyPr/>
                        <a:lstStyle/>
                        <a:p>
                          <a:r>
                            <a:rPr lang="en-GB" sz="1400" dirty="0"/>
                            <a:t>B: Including negatives</a:t>
                          </a:r>
                        </a:p>
                      </a:txBody>
                      <a:tcPr vert="vert270" anchor="ctr" anchorCtr="1"/>
                    </a:tc>
                    <a:tc>
                      <a:txBody>
                        <a:bodyPr/>
                        <a:lstStyle/>
                        <a:p>
                          <a:endParaRPr lang="en-GB" sz="14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Sequence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dirty="0"/>
                            <a:t>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3168284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7011" t="-101639" r="-118505" b="-6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438874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7011" t="-201639" r="-118505" b="-5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-2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3321935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7011" t="-301639" r="-118505" b="-4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-2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-2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067857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7011" t="-401639" r="-118505" b="-3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-2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18399725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7011" t="-501639" r="-118505" b="-2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-10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91460350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7011" t="-601639" r="-118505" b="-10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-5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33824076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b="1" dirty="0">
                              <a:solidFill>
                                <a:srgbClr val="007FFF"/>
                              </a:solidFill>
                            </a:rPr>
                            <a:t>14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7011" t="-701639" r="-118505" b="-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dirty="0">
                              <a:solidFill>
                                <a:srgbClr val="FF0000"/>
                              </a:solidFill>
                            </a:rPr>
                            <a:t>+1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0850703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419937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939</Words>
  <Application>Microsoft Macintosh PowerPoint</Application>
  <PresentationFormat>On-screen Show (4:3)</PresentationFormat>
  <Paragraphs>221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 Theme</vt:lpstr>
      <vt:lpstr> Arithmetic Sequences Finding a and d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Barton</dc:creator>
  <cp:lastModifiedBy>Craig Barton</cp:lastModifiedBy>
  <cp:revision>128</cp:revision>
  <dcterms:created xsi:type="dcterms:W3CDTF">2018-01-26T08:52:52Z</dcterms:created>
  <dcterms:modified xsi:type="dcterms:W3CDTF">2025-04-14T09:01:52Z</dcterms:modified>
</cp:coreProperties>
</file>