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8"/>
  </p:notesMasterIdLst>
  <p:sldIdLst>
    <p:sldId id="289" r:id="rId3"/>
    <p:sldId id="341" r:id="rId4"/>
    <p:sldId id="342" r:id="rId5"/>
    <p:sldId id="344" r:id="rId6"/>
    <p:sldId id="345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27" d="100"/>
          <a:sy n="127" d="100"/>
        </p:scale>
        <p:origin x="512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2BBA2D-9B8B-493C-9D2A-BB8922049DEB}" type="datetimeFigureOut">
              <a:rPr lang="en-GB" smtClean="0"/>
              <a:t>14/04/2025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B0FAE8-51BA-464B-97B8-96940ED1E5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59373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1E91062-EF12-46A9-B437-7769B7E4707B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401446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035D08-0514-45E0-ACD2-27A79F5463C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BA6E947-BB2B-4983-965F-DA1CE000606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CFEDF5-0D44-488E-BCA7-5DC0491059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541D2-BA9A-4050-9AF1-AEEE9C4BF80A}" type="datetimeFigureOut">
              <a:rPr lang="en-GB" smtClean="0"/>
              <a:t>14/04/2025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3CF42B-812A-403A-B557-8F1D3B641B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D4BDF1-3FA8-46BA-B344-3CEDC986BA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DA7CB-A92A-45D0-9BF7-8C9FD1794F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07600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D09CFC-3BBC-4D65-A795-C8DE598402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FE82B9D-AF4F-4010-84DA-B5EA432BA5B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86D300-C16D-49A0-A6CB-C5B18E7459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541D2-BA9A-4050-9AF1-AEEE9C4BF80A}" type="datetimeFigureOut">
              <a:rPr lang="en-GB" smtClean="0"/>
              <a:t>14/04/2025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0015DC-8264-450D-9614-ECEC9CFD23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541981-E811-4D46-8FE6-B2D65251DC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DA7CB-A92A-45D0-9BF7-8C9FD1794F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42674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0666685-5AD2-45D2-B5DA-86258D0F79D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F98D236-CE76-459A-AE25-82EA8FCB5C3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1A5720-2643-455F-BD5E-FDF44D26D1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541D2-BA9A-4050-9AF1-AEEE9C4BF80A}" type="datetimeFigureOut">
              <a:rPr lang="en-GB" smtClean="0"/>
              <a:t>14/04/2025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1CF552-14B6-4729-A75C-29589E2D98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8CE5133-D586-4821-88BE-80AD00BDB6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DA7CB-A92A-45D0-9BF7-8C9FD1794F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61283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122363"/>
            <a:ext cx="103632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95939-B29A-4B1C-9214-A2E5F705DF7E}" type="datetimeFigureOut">
              <a:rPr lang="en-GB" smtClean="0"/>
              <a:t>14/04/2025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5D49A-3CF4-4982-A811-890D0C0D47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69152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95939-B29A-4B1C-9214-A2E5F705DF7E}" type="datetimeFigureOut">
              <a:rPr lang="en-GB" smtClean="0"/>
              <a:t>14/04/2025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5D49A-3CF4-4982-A811-890D0C0D47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571938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95939-B29A-4B1C-9214-A2E5F705DF7E}" type="datetimeFigureOut">
              <a:rPr lang="en-GB" smtClean="0"/>
              <a:t>14/04/2025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5D49A-3CF4-4982-A811-890D0C0D47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89049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95939-B29A-4B1C-9214-A2E5F705DF7E}" type="datetimeFigureOut">
              <a:rPr lang="en-GB" smtClean="0"/>
              <a:t>14/04/2025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5D49A-3CF4-4982-A811-890D0C0D47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901918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95939-B29A-4B1C-9214-A2E5F705DF7E}" type="datetimeFigureOut">
              <a:rPr lang="en-GB" smtClean="0"/>
              <a:t>14/04/2025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5D49A-3CF4-4982-A811-890D0C0D47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262012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95939-B29A-4B1C-9214-A2E5F705DF7E}" type="datetimeFigureOut">
              <a:rPr lang="en-GB" smtClean="0"/>
              <a:t>14/04/2025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5D49A-3CF4-4982-A811-890D0C0D47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250186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95939-B29A-4B1C-9214-A2E5F705DF7E}" type="datetimeFigureOut">
              <a:rPr lang="en-GB" smtClean="0"/>
              <a:t>14/04/2025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5D49A-3CF4-4982-A811-890D0C0D47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914387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95939-B29A-4B1C-9214-A2E5F705DF7E}" type="datetimeFigureOut">
              <a:rPr lang="en-GB" smtClean="0"/>
              <a:t>14/04/2025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5D49A-3CF4-4982-A811-890D0C0D47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72517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7B2DCF-62E2-4799-92A4-5EAA523512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85FD01-9741-44F4-86A0-3CA8E572DD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684910-99C9-4528-B872-C64557B016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541D2-BA9A-4050-9AF1-AEEE9C4BF80A}" type="datetimeFigureOut">
              <a:rPr lang="en-GB" smtClean="0"/>
              <a:t>14/04/2025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F28872-5246-4225-8D9E-107E1BE558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EE0E07-AF9A-438D-AC0A-EE60D7358A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DA7CB-A92A-45D0-9BF7-8C9FD1794F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43232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95939-B29A-4B1C-9214-A2E5F705DF7E}" type="datetimeFigureOut">
              <a:rPr lang="en-GB" smtClean="0"/>
              <a:t>14/04/2025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5D49A-3CF4-4982-A811-890D0C0D47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403835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95939-B29A-4B1C-9214-A2E5F705DF7E}" type="datetimeFigureOut">
              <a:rPr lang="en-GB" smtClean="0"/>
              <a:t>14/04/2025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5D49A-3CF4-4982-A811-890D0C0D47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768913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95939-B29A-4B1C-9214-A2E5F705DF7E}" type="datetimeFigureOut">
              <a:rPr lang="en-GB" smtClean="0"/>
              <a:t>14/04/2025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5D49A-3CF4-4982-A811-890D0C0D47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76653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7DFB3C-2429-48EC-9BE1-0979C2F767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FB9BA07-3298-4E91-A7F4-DDA5DE8956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92E74A-4867-4F64-A185-878FC2D42B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541D2-BA9A-4050-9AF1-AEEE9C4BF80A}" type="datetimeFigureOut">
              <a:rPr lang="en-GB" smtClean="0"/>
              <a:t>14/04/2025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FE0A5E-3A18-4E9A-BA5D-F67928173F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F4D41A-05E9-417E-9605-96803AA75F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DA7CB-A92A-45D0-9BF7-8C9FD1794F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39671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17A066-8CE0-4C0D-A7D6-7D9C84DF63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D5E0C4-521D-41C9-88FE-689FFA4B41A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ED54691-47F1-4E8E-837E-77FEBC72A5F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2CDE81F-46FD-4C1B-8217-2848E93A97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541D2-BA9A-4050-9AF1-AEEE9C4BF80A}" type="datetimeFigureOut">
              <a:rPr lang="en-GB" smtClean="0"/>
              <a:t>14/04/2025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64ACFFD-A864-49AF-81FC-44B9A67798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E99AA4C-7288-4C01-8977-FA5ED9F37E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DA7CB-A92A-45D0-9BF7-8C9FD1794F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53148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29B70A-2286-4A7E-B0A4-640DC59BB8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C11AB0F-90E2-4E0D-8B34-383E74103F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E954DEF-3BD5-4485-BF39-AFF77A5DCCF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F5F9456-FEC2-4C01-BA1B-3952028DE24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228A8B6-D7F4-4362-AE26-464DD9AFB84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4F93464-EB4C-4F33-8180-6876467A8A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541D2-BA9A-4050-9AF1-AEEE9C4BF80A}" type="datetimeFigureOut">
              <a:rPr lang="en-GB" smtClean="0"/>
              <a:t>14/04/2025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295B42E-F1AB-4D9F-8C75-5A06783EBA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E98E3B1-0B69-42BB-8CD2-FD78FB5102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DA7CB-A92A-45D0-9BF7-8C9FD1794F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56803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0E9E8C-944E-4CF7-997A-1546D25395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626CCF0-F708-4904-8780-1B47673E95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541D2-BA9A-4050-9AF1-AEEE9C4BF80A}" type="datetimeFigureOut">
              <a:rPr lang="en-GB" smtClean="0"/>
              <a:t>14/04/2025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E31E1C2-55AB-4A2F-81D7-390FD18E30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5385CBD-7C27-44D3-B6B4-03B7CA7B31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DA7CB-A92A-45D0-9BF7-8C9FD1794F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88058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6BF0978-D075-4918-87CB-4A9245A3B1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541D2-BA9A-4050-9AF1-AEEE9C4BF80A}" type="datetimeFigureOut">
              <a:rPr lang="en-GB" smtClean="0"/>
              <a:t>14/04/2025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176363A-5022-4912-82ED-3BA2770085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4A75D0D-D043-4F87-893A-CD136E2F5B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DA7CB-A92A-45D0-9BF7-8C9FD1794F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65471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7D226D-AE82-4C98-A9CD-C3FCCB2B40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E93FD7-343A-4F4F-98F7-E1905797C7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18591FB-2B86-42E4-A53F-852E07DFA9B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DE22C6E-5E2E-409F-85CD-9CB835A854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541D2-BA9A-4050-9AF1-AEEE9C4BF80A}" type="datetimeFigureOut">
              <a:rPr lang="en-GB" smtClean="0"/>
              <a:t>14/04/2025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31F442B-E8FF-43DA-BCD4-148FA04586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83FA5E0-0B16-40D0-89F3-EBBD5D19E7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DA7CB-A92A-45D0-9BF7-8C9FD1794F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68829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F941E2-23E4-405E-9D3C-517396E054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F9D9F30-FAAC-4A60-9F0C-03DCC278A55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9B1CA30-BDF0-47FE-85EC-EB4FD7013E7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ADBB179-E8A5-416E-9DC1-391BE4B761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541D2-BA9A-4050-9AF1-AEEE9C4BF80A}" type="datetimeFigureOut">
              <a:rPr lang="en-GB" smtClean="0"/>
              <a:t>14/04/2025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E4741CB-9EE0-4B95-95A2-CB40B7DAA0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132F4ED-531A-4B0C-9C6C-3D0052AEC4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DA7CB-A92A-45D0-9BF7-8C9FD1794F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78771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C38CE4E-8679-49CC-9063-B3D05C506B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95DBB2C-252B-403D-B9A2-47C9034603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E037D9-3D3C-4C36-B69C-7718FCA56BD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8541D2-BA9A-4050-9AF1-AEEE9C4BF80A}" type="datetimeFigureOut">
              <a:rPr lang="en-GB" smtClean="0"/>
              <a:t>14/04/2025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7DA9F7-B0B3-4EDD-8EA5-8E1719AF766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EAD041-D114-4DF6-A343-A3CCD570B05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FDA7CB-A92A-45D0-9BF7-8C9FD1794F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48133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595939-B29A-4B1C-9214-A2E5F705DF7E}" type="datetimeFigureOut">
              <a:rPr lang="en-GB" smtClean="0"/>
              <a:t>14/04/2025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A5D49A-3CF4-4982-A811-890D0C0D47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68449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A97DEB-F45C-4041-AC68-4037D512EC3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776865" y="139976"/>
            <a:ext cx="6638269" cy="1386864"/>
          </a:xfrm>
        </p:spPr>
        <p:txBody>
          <a:bodyPr>
            <a:normAutofit/>
          </a:bodyPr>
          <a:lstStyle/>
          <a:p>
            <a:r>
              <a:rPr lang="en-GB" sz="4400" b="1" dirty="0">
                <a:solidFill>
                  <a:schemeClr val="bg1"/>
                </a:solidFill>
              </a:rPr>
              <a:t>Using samples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12DB9031-E283-42AE-8AB1-E4698CE3684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26589" y="2599663"/>
            <a:ext cx="914400" cy="914400"/>
          </a:xfrm>
          <a:prstGeom prst="rect">
            <a:avLst/>
          </a:prstGeom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488B4450-FA42-4E6C-85FF-547FED49AD1C}"/>
              </a:ext>
            </a:extLst>
          </p:cNvPr>
          <p:cNvSpPr txBox="1">
            <a:spLocks/>
          </p:cNvSpPr>
          <p:nvPr/>
        </p:nvSpPr>
        <p:spPr>
          <a:xfrm>
            <a:off x="2139775" y="1868882"/>
            <a:ext cx="1129900" cy="742608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Silent 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Teacher</a:t>
            </a:r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A741C9B5-107A-4237-A699-B03FDE924B02}"/>
              </a:ext>
            </a:extLst>
          </p:cNvPr>
          <p:cNvSpPr txBox="1">
            <a:spLocks/>
          </p:cNvSpPr>
          <p:nvPr/>
        </p:nvSpPr>
        <p:spPr>
          <a:xfrm>
            <a:off x="4178032" y="2043456"/>
            <a:ext cx="1292775" cy="393460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Narration</a:t>
            </a:r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F1EF6F7E-60A8-4269-B56D-EA7FDB31BFB9}"/>
              </a:ext>
            </a:extLst>
          </p:cNvPr>
          <p:cNvSpPr txBox="1">
            <a:spLocks/>
          </p:cNvSpPr>
          <p:nvPr/>
        </p:nvSpPr>
        <p:spPr>
          <a:xfrm>
            <a:off x="6379163" y="2043456"/>
            <a:ext cx="1384033" cy="393460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Your Turn</a:t>
            </a: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0CAE33AA-B4D9-4F9C-9E3E-C1CC5FF192B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41139" y="2561145"/>
            <a:ext cx="914400" cy="914400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6C3F8E7C-4AA3-4B5E-BD37-56B6034A6A2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01625" y="2553875"/>
            <a:ext cx="914400" cy="914400"/>
          </a:xfrm>
          <a:prstGeom prst="rect">
            <a:avLst/>
          </a:prstGeom>
        </p:spPr>
      </p:pic>
      <p:sp>
        <p:nvSpPr>
          <p:cNvPr id="23" name="Title 1">
            <a:extLst>
              <a:ext uri="{FF2B5EF4-FFF2-40B4-BE49-F238E27FC236}">
                <a16:creationId xmlns:a16="http://schemas.microsoft.com/office/drawing/2014/main" id="{E99A4E36-4EB9-4BD0-B817-7F8AFF917375}"/>
              </a:ext>
            </a:extLst>
          </p:cNvPr>
          <p:cNvSpPr txBox="1">
            <a:spLocks/>
          </p:cNvSpPr>
          <p:nvPr/>
        </p:nvSpPr>
        <p:spPr>
          <a:xfrm>
            <a:off x="8671552" y="1847072"/>
            <a:ext cx="1384033" cy="786228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Intelligent </a:t>
            </a:r>
            <a:b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</a:b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Practice</a:t>
            </a:r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F31B7783-623F-41B2-9FCC-FB3BFE8CA0E2}"/>
              </a:ext>
            </a:extLst>
          </p:cNvPr>
          <p:cNvPicPr>
            <a:picLocks noChangeAspect="1"/>
          </p:cNvPicPr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82555" y="2642772"/>
            <a:ext cx="1621437" cy="786228"/>
          </a:xfrm>
          <a:prstGeom prst="rect">
            <a:avLst/>
          </a:prstGeom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AA44E449-DC1A-4D44-8D31-66FA7BF3F950}"/>
              </a:ext>
            </a:extLst>
          </p:cNvPr>
          <p:cNvSpPr txBox="1"/>
          <p:nvPr/>
        </p:nvSpPr>
        <p:spPr>
          <a:xfrm rot="16200000">
            <a:off x="1111191" y="6075856"/>
            <a:ext cx="1194955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007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 Practice</a:t>
            </a:r>
          </a:p>
        </p:txBody>
      </p:sp>
      <p:pic>
        <p:nvPicPr>
          <p:cNvPr id="5" name="Picture 4" descr="A black background with a black square&#10;&#10;AI-generated content may be incorrect.">
            <a:extLst>
              <a:ext uri="{FF2B5EF4-FFF2-40B4-BE49-F238E27FC236}">
                <a16:creationId xmlns:a16="http://schemas.microsoft.com/office/drawing/2014/main" id="{F8C586CF-3AAB-4F6A-0309-D7AF3DDC5BC6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76799" y="3822122"/>
            <a:ext cx="2438400" cy="2438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03716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781BDE03-56DF-2B0B-7178-86FC0017B1F7}"/>
              </a:ext>
            </a:extLst>
          </p:cNvPr>
          <p:cNvGrpSpPr/>
          <p:nvPr/>
        </p:nvGrpSpPr>
        <p:grpSpPr>
          <a:xfrm>
            <a:off x="-24000" y="0"/>
            <a:ext cx="12240000" cy="6858000"/>
            <a:chOff x="-24000" y="0"/>
            <a:chExt cx="12240000" cy="6858000"/>
          </a:xfrm>
        </p:grpSpPr>
        <p:sp>
          <p:nvSpPr>
            <p:cNvPr id="3" name="TextBox 2"/>
            <p:cNvSpPr txBox="1"/>
            <p:nvPr/>
          </p:nvSpPr>
          <p:spPr>
            <a:xfrm>
              <a:off x="1830428" y="57300"/>
              <a:ext cx="176725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457200">
                <a:defRPr/>
              </a:pPr>
              <a:r>
                <a:rPr lang="en-GB" dirty="0">
                  <a:solidFill>
                    <a:prstClr val="black"/>
                  </a:solidFill>
                  <a:latin typeface="Calibri" panose="020F0502020204030204"/>
                </a:rPr>
                <a:t>Worked Example</a:t>
              </a:r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8350781" y="57300"/>
              <a:ext cx="176725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457200">
                <a:defRPr/>
              </a:pPr>
              <a:r>
                <a:rPr lang="en-GB" dirty="0">
                  <a:solidFill>
                    <a:prstClr val="black"/>
                  </a:solidFill>
                  <a:latin typeface="Calibri" panose="020F0502020204030204"/>
                </a:rPr>
                <a:t>Your Turn</a:t>
              </a:r>
            </a:p>
          </p:txBody>
        </p:sp>
        <p:cxnSp>
          <p:nvCxnSpPr>
            <p:cNvPr id="8" name="Straight Connector 7"/>
            <p:cNvCxnSpPr>
              <a:cxnSpLocks/>
            </p:cNvCxnSpPr>
            <p:nvPr/>
          </p:nvCxnSpPr>
          <p:spPr>
            <a:xfrm>
              <a:off x="5922019" y="0"/>
              <a:ext cx="0" cy="685800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>
              <a:cxnSpLocks/>
            </p:cNvCxnSpPr>
            <p:nvPr/>
          </p:nvCxnSpPr>
          <p:spPr>
            <a:xfrm>
              <a:off x="-24000" y="483931"/>
              <a:ext cx="12240000" cy="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" name="TextBox 13">
            <a:extLst>
              <a:ext uri="{FF2B5EF4-FFF2-40B4-BE49-F238E27FC236}">
                <a16:creationId xmlns:a16="http://schemas.microsoft.com/office/drawing/2014/main" id="{91D67E69-0B0F-47BA-8BBA-606F34F775F6}"/>
              </a:ext>
            </a:extLst>
          </p:cNvPr>
          <p:cNvSpPr txBox="1"/>
          <p:nvPr/>
        </p:nvSpPr>
        <p:spPr>
          <a:xfrm>
            <a:off x="107699" y="745727"/>
            <a:ext cx="5535636" cy="123110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GB" altLang="en-US" sz="2000" dirty="0">
                <a:solidFill>
                  <a:prstClr val="black"/>
                </a:solidFill>
                <a:cs typeface="Arial" panose="020B0604020202020204" pitchFamily="34" charset="0"/>
              </a:rPr>
              <a:t>A headteacher takes a sample of 50 students. </a:t>
            </a:r>
          </a:p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GB" altLang="en-US" sz="2000" dirty="0">
                <a:solidFill>
                  <a:prstClr val="black"/>
                </a:solidFill>
                <a:cs typeface="Arial" panose="020B0604020202020204" pitchFamily="34" charset="0"/>
              </a:rPr>
              <a:t>The table shows the number of students in different school years. </a:t>
            </a:r>
          </a:p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endParaRPr lang="en-GB" altLang="en-US" sz="2000" dirty="0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60D4C688-3C68-4BD5-AB3C-B46BFA725B8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9103041"/>
              </p:ext>
            </p:extLst>
          </p:nvPr>
        </p:nvGraphicFramePr>
        <p:xfrm>
          <a:off x="177946" y="1405836"/>
          <a:ext cx="3916342" cy="22341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581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5817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2354">
                <a:tc>
                  <a:txBody>
                    <a:bodyPr/>
                    <a:lstStyle/>
                    <a:p>
                      <a:pPr algn="ctr"/>
                      <a:endParaRPr lang="en-GB" sz="1800" dirty="0"/>
                    </a:p>
                  </a:txBody>
                  <a:tcPr marL="91448" marR="91448" marT="45740" marB="4574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/>
                        <a:t>Pupils</a:t>
                      </a:r>
                    </a:p>
                  </a:txBody>
                  <a:tcPr marL="91448" marR="91448" marT="45740" marB="4574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2354">
                <a:tc>
                  <a:txBody>
                    <a:bodyPr/>
                    <a:lstStyle/>
                    <a:p>
                      <a:pPr algn="ctr"/>
                      <a:r>
                        <a:rPr lang="en-GB" sz="1800" dirty="0"/>
                        <a:t>Year Seven</a:t>
                      </a:r>
                    </a:p>
                  </a:txBody>
                  <a:tcPr marL="91448" marR="91448" marT="45740" marB="4574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/>
                        <a:t>8</a:t>
                      </a:r>
                    </a:p>
                  </a:txBody>
                  <a:tcPr marL="91448" marR="91448" marT="45740" marB="4574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2354">
                <a:tc>
                  <a:txBody>
                    <a:bodyPr/>
                    <a:lstStyle/>
                    <a:p>
                      <a:pPr algn="ctr"/>
                      <a:r>
                        <a:rPr lang="en-GB" sz="1800" dirty="0"/>
                        <a:t>Year Eight</a:t>
                      </a:r>
                    </a:p>
                  </a:txBody>
                  <a:tcPr marL="91448" marR="91448" marT="45740" marB="4574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/>
                        <a:t>7</a:t>
                      </a:r>
                    </a:p>
                  </a:txBody>
                  <a:tcPr marL="91448" marR="91448" marT="45740" marB="4574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2354">
                <a:tc>
                  <a:txBody>
                    <a:bodyPr/>
                    <a:lstStyle/>
                    <a:p>
                      <a:pPr algn="ctr"/>
                      <a:r>
                        <a:rPr lang="en-GB" sz="1800" dirty="0"/>
                        <a:t>Year Nine</a:t>
                      </a:r>
                    </a:p>
                  </a:txBody>
                  <a:tcPr marL="91448" marR="91448" marT="45740" marB="4574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/>
                        <a:t>15</a:t>
                      </a:r>
                    </a:p>
                  </a:txBody>
                  <a:tcPr marL="91448" marR="91448" marT="45740" marB="45740"/>
                </a:tc>
                <a:extLst>
                  <a:ext uri="{0D108BD9-81ED-4DB2-BD59-A6C34878D82A}">
                    <a16:rowId xmlns:a16="http://schemas.microsoft.com/office/drawing/2014/main" val="559819236"/>
                  </a:ext>
                </a:extLst>
              </a:tr>
              <a:tr h="372354">
                <a:tc>
                  <a:txBody>
                    <a:bodyPr/>
                    <a:lstStyle/>
                    <a:p>
                      <a:pPr algn="ctr"/>
                      <a:r>
                        <a:rPr lang="en-GB" sz="1800" dirty="0"/>
                        <a:t>Year Ten</a:t>
                      </a:r>
                    </a:p>
                  </a:txBody>
                  <a:tcPr marL="91448" marR="91448" marT="45740" marB="4574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/>
                        <a:t>12</a:t>
                      </a:r>
                    </a:p>
                  </a:txBody>
                  <a:tcPr marL="91448" marR="91448" marT="45740" marB="45740"/>
                </a:tc>
                <a:extLst>
                  <a:ext uri="{0D108BD9-81ED-4DB2-BD59-A6C34878D82A}">
                    <a16:rowId xmlns:a16="http://schemas.microsoft.com/office/drawing/2014/main" val="2095889763"/>
                  </a:ext>
                </a:extLst>
              </a:tr>
              <a:tr h="372354">
                <a:tc>
                  <a:txBody>
                    <a:bodyPr/>
                    <a:lstStyle/>
                    <a:p>
                      <a:pPr algn="ctr"/>
                      <a:r>
                        <a:rPr lang="en-GB" sz="1800" dirty="0"/>
                        <a:t>Year Eleven</a:t>
                      </a:r>
                    </a:p>
                  </a:txBody>
                  <a:tcPr marL="91448" marR="91448" marT="45740" marB="4574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/>
                        <a:t>8</a:t>
                      </a:r>
                    </a:p>
                  </a:txBody>
                  <a:tcPr marL="91448" marR="91448" marT="45740" marB="45740"/>
                </a:tc>
                <a:extLst>
                  <a:ext uri="{0D108BD9-81ED-4DB2-BD59-A6C34878D82A}">
                    <a16:rowId xmlns:a16="http://schemas.microsoft.com/office/drawing/2014/main" val="916890492"/>
                  </a:ext>
                </a:extLst>
              </a:tr>
            </a:tbl>
          </a:graphicData>
        </a:graphic>
      </p:graphicFrame>
      <p:sp>
        <p:nvSpPr>
          <p:cNvPr id="12" name="TextBox 5">
            <a:extLst>
              <a:ext uri="{FF2B5EF4-FFF2-40B4-BE49-F238E27FC236}">
                <a16:creationId xmlns:a16="http://schemas.microsoft.com/office/drawing/2014/main" id="{74E956FB-7260-42C0-91F9-1EE1E0F784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7699" y="3820132"/>
            <a:ext cx="4944793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GB" altLang="en-US" sz="1600" dirty="0">
                <a:solidFill>
                  <a:prstClr val="black"/>
                </a:solidFill>
                <a:cs typeface="Arial" panose="020B0604020202020204" pitchFamily="34" charset="0"/>
              </a:rPr>
              <a:t>The school has 400 students. </a:t>
            </a:r>
          </a:p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GB" altLang="en-US" sz="1600" u="sng" dirty="0">
                <a:solidFill>
                  <a:prstClr val="black"/>
                </a:solidFill>
                <a:cs typeface="Arial" panose="020B0604020202020204" pitchFamily="34" charset="0"/>
              </a:rPr>
              <a:t>Estimate</a:t>
            </a:r>
            <a:r>
              <a:rPr lang="en-GB" altLang="en-US" sz="1600" dirty="0">
                <a:solidFill>
                  <a:prstClr val="black"/>
                </a:solidFill>
                <a:cs typeface="Arial" panose="020B0604020202020204" pitchFamily="34" charset="0"/>
              </a:rPr>
              <a:t> how many pupils are in </a:t>
            </a:r>
            <a:r>
              <a:rPr lang="en-GB" altLang="en-US" sz="1600" b="1" dirty="0">
                <a:solidFill>
                  <a:prstClr val="black"/>
                </a:solidFill>
                <a:cs typeface="Arial" panose="020B0604020202020204" pitchFamily="34" charset="0"/>
              </a:rPr>
              <a:t>year nine</a:t>
            </a:r>
            <a:r>
              <a:rPr lang="en-GB" altLang="en-US" sz="1600" dirty="0">
                <a:solidFill>
                  <a:prstClr val="black"/>
                </a:solidFill>
                <a:cs typeface="Arial" panose="020B0604020202020204" pitchFamily="34" charset="0"/>
              </a:rPr>
              <a:t>?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60AD59E-8CDF-4F8C-66FC-0DDA1F33315D}"/>
              </a:ext>
            </a:extLst>
          </p:cNvPr>
          <p:cNvSpPr txBox="1"/>
          <p:nvPr/>
        </p:nvSpPr>
        <p:spPr>
          <a:xfrm>
            <a:off x="6202894" y="745727"/>
            <a:ext cx="5535636" cy="123110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GB" altLang="en-US" sz="2000" dirty="0">
                <a:solidFill>
                  <a:prstClr val="black"/>
                </a:solidFill>
                <a:cs typeface="Arial" panose="020B0604020202020204" pitchFamily="34" charset="0"/>
              </a:rPr>
              <a:t>A headteacher takes a sample of 50 students. </a:t>
            </a:r>
          </a:p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GB" altLang="en-US" sz="2000" dirty="0">
                <a:solidFill>
                  <a:prstClr val="black"/>
                </a:solidFill>
                <a:cs typeface="Arial" panose="020B0604020202020204" pitchFamily="34" charset="0"/>
              </a:rPr>
              <a:t>The table shows the number of students in different school years. </a:t>
            </a:r>
          </a:p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endParaRPr lang="en-GB" altLang="en-US" sz="2000" dirty="0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B6C5254F-6934-523E-13E6-16B6662E04E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3331315"/>
              </p:ext>
            </p:extLst>
          </p:nvPr>
        </p:nvGraphicFramePr>
        <p:xfrm>
          <a:off x="6273141" y="1419904"/>
          <a:ext cx="3916342" cy="22341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581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5817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2354">
                <a:tc>
                  <a:txBody>
                    <a:bodyPr/>
                    <a:lstStyle/>
                    <a:p>
                      <a:pPr algn="ctr"/>
                      <a:endParaRPr lang="en-GB" sz="1800" dirty="0"/>
                    </a:p>
                  </a:txBody>
                  <a:tcPr marL="91448" marR="91448" marT="45740" marB="4574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/>
                        <a:t>Pupils</a:t>
                      </a:r>
                    </a:p>
                  </a:txBody>
                  <a:tcPr marL="91448" marR="91448" marT="45740" marB="4574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2354">
                <a:tc>
                  <a:txBody>
                    <a:bodyPr/>
                    <a:lstStyle/>
                    <a:p>
                      <a:pPr algn="ctr"/>
                      <a:r>
                        <a:rPr lang="en-GB" sz="1800" dirty="0"/>
                        <a:t>Year Seven</a:t>
                      </a:r>
                    </a:p>
                  </a:txBody>
                  <a:tcPr marL="91448" marR="91448" marT="45740" marB="4574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/>
                        <a:t>10</a:t>
                      </a:r>
                    </a:p>
                  </a:txBody>
                  <a:tcPr marL="91448" marR="91448" marT="45740" marB="4574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2354">
                <a:tc>
                  <a:txBody>
                    <a:bodyPr/>
                    <a:lstStyle/>
                    <a:p>
                      <a:pPr algn="ctr"/>
                      <a:r>
                        <a:rPr lang="en-GB" sz="1800" dirty="0"/>
                        <a:t>Year Eight</a:t>
                      </a:r>
                    </a:p>
                  </a:txBody>
                  <a:tcPr marL="91448" marR="91448" marT="45740" marB="4574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/>
                        <a:t>12</a:t>
                      </a:r>
                    </a:p>
                  </a:txBody>
                  <a:tcPr marL="91448" marR="91448" marT="45740" marB="4574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2354">
                <a:tc>
                  <a:txBody>
                    <a:bodyPr/>
                    <a:lstStyle/>
                    <a:p>
                      <a:pPr algn="ctr"/>
                      <a:r>
                        <a:rPr lang="en-GB" sz="1800" dirty="0"/>
                        <a:t>Year Nine</a:t>
                      </a:r>
                    </a:p>
                  </a:txBody>
                  <a:tcPr marL="91448" marR="91448" marT="45740" marB="4574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/>
                        <a:t>10</a:t>
                      </a:r>
                    </a:p>
                  </a:txBody>
                  <a:tcPr marL="91448" marR="91448" marT="45740" marB="45740"/>
                </a:tc>
                <a:extLst>
                  <a:ext uri="{0D108BD9-81ED-4DB2-BD59-A6C34878D82A}">
                    <a16:rowId xmlns:a16="http://schemas.microsoft.com/office/drawing/2014/main" val="559819236"/>
                  </a:ext>
                </a:extLst>
              </a:tr>
              <a:tr h="372354">
                <a:tc>
                  <a:txBody>
                    <a:bodyPr/>
                    <a:lstStyle/>
                    <a:p>
                      <a:pPr algn="ctr"/>
                      <a:r>
                        <a:rPr lang="en-GB" sz="1800" dirty="0"/>
                        <a:t>Year Ten</a:t>
                      </a:r>
                    </a:p>
                  </a:txBody>
                  <a:tcPr marL="91448" marR="91448" marT="45740" marB="4574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/>
                        <a:t>8</a:t>
                      </a:r>
                    </a:p>
                  </a:txBody>
                  <a:tcPr marL="91448" marR="91448" marT="45740" marB="45740"/>
                </a:tc>
                <a:extLst>
                  <a:ext uri="{0D108BD9-81ED-4DB2-BD59-A6C34878D82A}">
                    <a16:rowId xmlns:a16="http://schemas.microsoft.com/office/drawing/2014/main" val="2095889763"/>
                  </a:ext>
                </a:extLst>
              </a:tr>
              <a:tr h="372354">
                <a:tc>
                  <a:txBody>
                    <a:bodyPr/>
                    <a:lstStyle/>
                    <a:p>
                      <a:pPr algn="ctr"/>
                      <a:r>
                        <a:rPr lang="en-GB" sz="1800" dirty="0"/>
                        <a:t>Year Eleven</a:t>
                      </a:r>
                    </a:p>
                  </a:txBody>
                  <a:tcPr marL="91448" marR="91448" marT="45740" marB="4574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/>
                        <a:t>10</a:t>
                      </a:r>
                    </a:p>
                  </a:txBody>
                  <a:tcPr marL="91448" marR="91448" marT="45740" marB="45740"/>
                </a:tc>
                <a:extLst>
                  <a:ext uri="{0D108BD9-81ED-4DB2-BD59-A6C34878D82A}">
                    <a16:rowId xmlns:a16="http://schemas.microsoft.com/office/drawing/2014/main" val="916890492"/>
                  </a:ext>
                </a:extLst>
              </a:tr>
            </a:tbl>
          </a:graphicData>
        </a:graphic>
      </p:graphicFrame>
      <p:sp>
        <p:nvSpPr>
          <p:cNvPr id="15" name="TextBox 5">
            <a:extLst>
              <a:ext uri="{FF2B5EF4-FFF2-40B4-BE49-F238E27FC236}">
                <a16:creationId xmlns:a16="http://schemas.microsoft.com/office/drawing/2014/main" id="{9DA12A45-F67E-23B6-1D60-2B16E7CDD2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00704" y="3820131"/>
            <a:ext cx="4944793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GB" altLang="en-US" sz="1600" dirty="0">
                <a:solidFill>
                  <a:prstClr val="black"/>
                </a:solidFill>
                <a:cs typeface="Arial" panose="020B0604020202020204" pitchFamily="34" charset="0"/>
              </a:rPr>
              <a:t>The school has 500 students. </a:t>
            </a:r>
          </a:p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GB" altLang="en-US" sz="1600" u="sng" dirty="0">
                <a:solidFill>
                  <a:prstClr val="black"/>
                </a:solidFill>
                <a:cs typeface="Arial" panose="020B0604020202020204" pitchFamily="34" charset="0"/>
              </a:rPr>
              <a:t>Estimate</a:t>
            </a:r>
            <a:r>
              <a:rPr lang="en-GB" altLang="en-US" sz="1600" dirty="0">
                <a:solidFill>
                  <a:prstClr val="black"/>
                </a:solidFill>
                <a:cs typeface="Arial" panose="020B0604020202020204" pitchFamily="34" charset="0"/>
              </a:rPr>
              <a:t> how many pupils are in </a:t>
            </a:r>
            <a:r>
              <a:rPr lang="en-GB" altLang="en-US" sz="1600" b="1" dirty="0">
                <a:solidFill>
                  <a:prstClr val="black"/>
                </a:solidFill>
                <a:cs typeface="Arial" panose="020B0604020202020204" pitchFamily="34" charset="0"/>
              </a:rPr>
              <a:t>year nine</a:t>
            </a:r>
            <a:r>
              <a:rPr lang="en-GB" altLang="en-US" sz="1600" dirty="0">
                <a:solidFill>
                  <a:prstClr val="black"/>
                </a:solidFill>
                <a:cs typeface="Arial" panose="020B0604020202020204" pitchFamily="34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4072887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781BDE03-56DF-2B0B-7178-86FC0017B1F7}"/>
              </a:ext>
            </a:extLst>
          </p:cNvPr>
          <p:cNvGrpSpPr/>
          <p:nvPr/>
        </p:nvGrpSpPr>
        <p:grpSpPr>
          <a:xfrm>
            <a:off x="-24000" y="0"/>
            <a:ext cx="12240000" cy="6858000"/>
            <a:chOff x="-24000" y="0"/>
            <a:chExt cx="12240000" cy="6858000"/>
          </a:xfrm>
        </p:grpSpPr>
        <p:sp>
          <p:nvSpPr>
            <p:cNvPr id="3" name="TextBox 2"/>
            <p:cNvSpPr txBox="1"/>
            <p:nvPr/>
          </p:nvSpPr>
          <p:spPr>
            <a:xfrm>
              <a:off x="1830428" y="57300"/>
              <a:ext cx="176725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457200">
                <a:defRPr/>
              </a:pPr>
              <a:r>
                <a:rPr lang="en-GB" dirty="0">
                  <a:solidFill>
                    <a:prstClr val="black"/>
                  </a:solidFill>
                  <a:latin typeface="Calibri" panose="020F0502020204030204"/>
                </a:rPr>
                <a:t>Worked Example</a:t>
              </a:r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8350781" y="57300"/>
              <a:ext cx="176725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457200">
                <a:defRPr/>
              </a:pPr>
              <a:r>
                <a:rPr lang="en-GB" dirty="0">
                  <a:solidFill>
                    <a:prstClr val="black"/>
                  </a:solidFill>
                  <a:latin typeface="Calibri" panose="020F0502020204030204"/>
                </a:rPr>
                <a:t>Your Turn</a:t>
              </a:r>
            </a:p>
          </p:txBody>
        </p:sp>
        <p:cxnSp>
          <p:nvCxnSpPr>
            <p:cNvPr id="8" name="Straight Connector 7"/>
            <p:cNvCxnSpPr>
              <a:cxnSpLocks/>
            </p:cNvCxnSpPr>
            <p:nvPr/>
          </p:nvCxnSpPr>
          <p:spPr>
            <a:xfrm>
              <a:off x="5922019" y="0"/>
              <a:ext cx="0" cy="685800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>
              <a:cxnSpLocks/>
            </p:cNvCxnSpPr>
            <p:nvPr/>
          </p:nvCxnSpPr>
          <p:spPr>
            <a:xfrm>
              <a:off x="-24000" y="483931"/>
              <a:ext cx="12240000" cy="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" name="TextBox 13">
            <a:extLst>
              <a:ext uri="{FF2B5EF4-FFF2-40B4-BE49-F238E27FC236}">
                <a16:creationId xmlns:a16="http://schemas.microsoft.com/office/drawing/2014/main" id="{91D67E69-0B0F-47BA-8BBA-606F34F775F6}"/>
              </a:ext>
            </a:extLst>
          </p:cNvPr>
          <p:cNvSpPr txBox="1"/>
          <p:nvPr/>
        </p:nvSpPr>
        <p:spPr>
          <a:xfrm>
            <a:off x="107699" y="745727"/>
            <a:ext cx="5535636" cy="123110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GB" altLang="en-US" sz="2000" dirty="0">
                <a:solidFill>
                  <a:prstClr val="black"/>
                </a:solidFill>
                <a:cs typeface="Arial" panose="020B0604020202020204" pitchFamily="34" charset="0"/>
              </a:rPr>
              <a:t>A headteacher takes a sample of 50 students. </a:t>
            </a:r>
          </a:p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GB" altLang="en-US" sz="2000" dirty="0">
                <a:solidFill>
                  <a:prstClr val="black"/>
                </a:solidFill>
                <a:cs typeface="Arial" panose="020B0604020202020204" pitchFamily="34" charset="0"/>
              </a:rPr>
              <a:t>The table shows the number of students in different school years. </a:t>
            </a:r>
          </a:p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endParaRPr lang="en-GB" altLang="en-US" sz="2000" dirty="0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60D4C688-3C68-4BD5-AB3C-B46BFA725B8F}"/>
              </a:ext>
            </a:extLst>
          </p:cNvPr>
          <p:cNvGraphicFramePr>
            <a:graphicFrameLocks noGrp="1"/>
          </p:cNvGraphicFramePr>
          <p:nvPr/>
        </p:nvGraphicFramePr>
        <p:xfrm>
          <a:off x="177946" y="1405836"/>
          <a:ext cx="3916342" cy="22341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581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5817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2354">
                <a:tc>
                  <a:txBody>
                    <a:bodyPr/>
                    <a:lstStyle/>
                    <a:p>
                      <a:pPr algn="ctr"/>
                      <a:endParaRPr lang="en-GB" sz="1800" dirty="0"/>
                    </a:p>
                  </a:txBody>
                  <a:tcPr marL="91448" marR="91448" marT="45740" marB="4574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/>
                        <a:t>Pupils</a:t>
                      </a:r>
                    </a:p>
                  </a:txBody>
                  <a:tcPr marL="91448" marR="91448" marT="45740" marB="4574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2354">
                <a:tc>
                  <a:txBody>
                    <a:bodyPr/>
                    <a:lstStyle/>
                    <a:p>
                      <a:pPr algn="ctr"/>
                      <a:r>
                        <a:rPr lang="en-GB" sz="1800" dirty="0"/>
                        <a:t>Year Seven</a:t>
                      </a:r>
                    </a:p>
                  </a:txBody>
                  <a:tcPr marL="91448" marR="91448" marT="45740" marB="4574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/>
                        <a:t>8</a:t>
                      </a:r>
                    </a:p>
                  </a:txBody>
                  <a:tcPr marL="91448" marR="91448" marT="45740" marB="4574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2354">
                <a:tc>
                  <a:txBody>
                    <a:bodyPr/>
                    <a:lstStyle/>
                    <a:p>
                      <a:pPr algn="ctr"/>
                      <a:r>
                        <a:rPr lang="en-GB" sz="1800" dirty="0"/>
                        <a:t>Year Eight</a:t>
                      </a:r>
                    </a:p>
                  </a:txBody>
                  <a:tcPr marL="91448" marR="91448" marT="45740" marB="4574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/>
                        <a:t>7</a:t>
                      </a:r>
                    </a:p>
                  </a:txBody>
                  <a:tcPr marL="91448" marR="91448" marT="45740" marB="4574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2354">
                <a:tc>
                  <a:txBody>
                    <a:bodyPr/>
                    <a:lstStyle/>
                    <a:p>
                      <a:pPr algn="ctr"/>
                      <a:r>
                        <a:rPr lang="en-GB" sz="1800" dirty="0"/>
                        <a:t>Year Nine</a:t>
                      </a:r>
                    </a:p>
                  </a:txBody>
                  <a:tcPr marL="91448" marR="91448" marT="45740" marB="4574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/>
                        <a:t>15</a:t>
                      </a:r>
                    </a:p>
                  </a:txBody>
                  <a:tcPr marL="91448" marR="91448" marT="45740" marB="45740"/>
                </a:tc>
                <a:extLst>
                  <a:ext uri="{0D108BD9-81ED-4DB2-BD59-A6C34878D82A}">
                    <a16:rowId xmlns:a16="http://schemas.microsoft.com/office/drawing/2014/main" val="559819236"/>
                  </a:ext>
                </a:extLst>
              </a:tr>
              <a:tr h="372354">
                <a:tc>
                  <a:txBody>
                    <a:bodyPr/>
                    <a:lstStyle/>
                    <a:p>
                      <a:pPr algn="ctr"/>
                      <a:r>
                        <a:rPr lang="en-GB" sz="1800" dirty="0"/>
                        <a:t>Year Ten</a:t>
                      </a:r>
                    </a:p>
                  </a:txBody>
                  <a:tcPr marL="91448" marR="91448" marT="45740" marB="4574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/>
                        <a:t>12</a:t>
                      </a:r>
                    </a:p>
                  </a:txBody>
                  <a:tcPr marL="91448" marR="91448" marT="45740" marB="45740"/>
                </a:tc>
                <a:extLst>
                  <a:ext uri="{0D108BD9-81ED-4DB2-BD59-A6C34878D82A}">
                    <a16:rowId xmlns:a16="http://schemas.microsoft.com/office/drawing/2014/main" val="2095889763"/>
                  </a:ext>
                </a:extLst>
              </a:tr>
              <a:tr h="372354">
                <a:tc>
                  <a:txBody>
                    <a:bodyPr/>
                    <a:lstStyle/>
                    <a:p>
                      <a:pPr algn="ctr"/>
                      <a:r>
                        <a:rPr lang="en-GB" sz="1800" dirty="0"/>
                        <a:t>Year Eleven</a:t>
                      </a:r>
                    </a:p>
                  </a:txBody>
                  <a:tcPr marL="91448" marR="91448" marT="45740" marB="4574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/>
                        <a:t>8</a:t>
                      </a:r>
                    </a:p>
                  </a:txBody>
                  <a:tcPr marL="91448" marR="91448" marT="45740" marB="45740"/>
                </a:tc>
                <a:extLst>
                  <a:ext uri="{0D108BD9-81ED-4DB2-BD59-A6C34878D82A}">
                    <a16:rowId xmlns:a16="http://schemas.microsoft.com/office/drawing/2014/main" val="916890492"/>
                  </a:ext>
                </a:extLst>
              </a:tr>
            </a:tbl>
          </a:graphicData>
        </a:graphic>
      </p:graphicFrame>
      <p:sp>
        <p:nvSpPr>
          <p:cNvPr id="12" name="TextBox 5">
            <a:extLst>
              <a:ext uri="{FF2B5EF4-FFF2-40B4-BE49-F238E27FC236}">
                <a16:creationId xmlns:a16="http://schemas.microsoft.com/office/drawing/2014/main" id="{74E956FB-7260-42C0-91F9-1EE1E0F784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7699" y="3811743"/>
            <a:ext cx="4944793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GB" altLang="en-US" sz="1600" dirty="0">
                <a:solidFill>
                  <a:prstClr val="black"/>
                </a:solidFill>
                <a:cs typeface="Arial" panose="020B0604020202020204" pitchFamily="34" charset="0"/>
              </a:rPr>
              <a:t>The school has 500 students. </a:t>
            </a:r>
          </a:p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GB" altLang="en-US" sz="1600" u="sng" dirty="0">
                <a:solidFill>
                  <a:prstClr val="black"/>
                </a:solidFill>
                <a:cs typeface="Arial" panose="020B0604020202020204" pitchFamily="34" charset="0"/>
              </a:rPr>
              <a:t>Estimate</a:t>
            </a:r>
            <a:r>
              <a:rPr lang="en-GB" altLang="en-US" sz="1600" dirty="0">
                <a:solidFill>
                  <a:prstClr val="black"/>
                </a:solidFill>
                <a:cs typeface="Arial" panose="020B0604020202020204" pitchFamily="34" charset="0"/>
              </a:rPr>
              <a:t> how many pupils are in </a:t>
            </a:r>
            <a:r>
              <a:rPr lang="en-GB" altLang="en-US" sz="1600" b="1" dirty="0">
                <a:solidFill>
                  <a:prstClr val="black"/>
                </a:solidFill>
                <a:cs typeface="Arial" panose="020B0604020202020204" pitchFamily="34" charset="0"/>
              </a:rPr>
              <a:t>year nine</a:t>
            </a:r>
            <a:r>
              <a:rPr lang="en-GB" altLang="en-US" sz="1600" dirty="0">
                <a:solidFill>
                  <a:prstClr val="black"/>
                </a:solidFill>
                <a:cs typeface="Arial" panose="020B0604020202020204" pitchFamily="34" charset="0"/>
              </a:rPr>
              <a:t>?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60AD59E-8CDF-4F8C-66FC-0DDA1F33315D}"/>
              </a:ext>
            </a:extLst>
          </p:cNvPr>
          <p:cNvSpPr txBox="1"/>
          <p:nvPr/>
        </p:nvSpPr>
        <p:spPr>
          <a:xfrm>
            <a:off x="6202894" y="745727"/>
            <a:ext cx="5535636" cy="123110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GB" altLang="en-US" sz="2000" dirty="0">
                <a:solidFill>
                  <a:prstClr val="black"/>
                </a:solidFill>
                <a:cs typeface="Arial" panose="020B0604020202020204" pitchFamily="34" charset="0"/>
              </a:rPr>
              <a:t>A headteacher takes a sample of 50 students. </a:t>
            </a:r>
          </a:p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GB" altLang="en-US" sz="2000" dirty="0">
                <a:solidFill>
                  <a:prstClr val="black"/>
                </a:solidFill>
                <a:cs typeface="Arial" panose="020B0604020202020204" pitchFamily="34" charset="0"/>
              </a:rPr>
              <a:t>The table shows the number of students in different school years. </a:t>
            </a:r>
          </a:p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endParaRPr lang="en-GB" altLang="en-US" sz="2000" dirty="0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B6C5254F-6934-523E-13E6-16B6662E04EA}"/>
              </a:ext>
            </a:extLst>
          </p:cNvPr>
          <p:cNvGraphicFramePr>
            <a:graphicFrameLocks noGrp="1"/>
          </p:cNvGraphicFramePr>
          <p:nvPr/>
        </p:nvGraphicFramePr>
        <p:xfrm>
          <a:off x="6273141" y="1419904"/>
          <a:ext cx="3916342" cy="22341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581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5817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2354">
                <a:tc>
                  <a:txBody>
                    <a:bodyPr/>
                    <a:lstStyle/>
                    <a:p>
                      <a:pPr algn="ctr"/>
                      <a:endParaRPr lang="en-GB" sz="1800" dirty="0"/>
                    </a:p>
                  </a:txBody>
                  <a:tcPr marL="91448" marR="91448" marT="45740" marB="4574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/>
                        <a:t>Pupils</a:t>
                      </a:r>
                    </a:p>
                  </a:txBody>
                  <a:tcPr marL="91448" marR="91448" marT="45740" marB="4574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2354">
                <a:tc>
                  <a:txBody>
                    <a:bodyPr/>
                    <a:lstStyle/>
                    <a:p>
                      <a:pPr algn="ctr"/>
                      <a:r>
                        <a:rPr lang="en-GB" sz="1800" dirty="0"/>
                        <a:t>Year Seven</a:t>
                      </a:r>
                    </a:p>
                  </a:txBody>
                  <a:tcPr marL="91448" marR="91448" marT="45740" marB="4574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/>
                        <a:t>10</a:t>
                      </a:r>
                    </a:p>
                  </a:txBody>
                  <a:tcPr marL="91448" marR="91448" marT="45740" marB="4574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2354">
                <a:tc>
                  <a:txBody>
                    <a:bodyPr/>
                    <a:lstStyle/>
                    <a:p>
                      <a:pPr algn="ctr"/>
                      <a:r>
                        <a:rPr lang="en-GB" sz="1800" dirty="0"/>
                        <a:t>Year Eight</a:t>
                      </a:r>
                    </a:p>
                  </a:txBody>
                  <a:tcPr marL="91448" marR="91448" marT="45740" marB="4574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/>
                        <a:t>12</a:t>
                      </a:r>
                    </a:p>
                  </a:txBody>
                  <a:tcPr marL="91448" marR="91448" marT="45740" marB="4574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2354">
                <a:tc>
                  <a:txBody>
                    <a:bodyPr/>
                    <a:lstStyle/>
                    <a:p>
                      <a:pPr algn="ctr"/>
                      <a:r>
                        <a:rPr lang="en-GB" sz="1800" dirty="0"/>
                        <a:t>Year Nine</a:t>
                      </a:r>
                    </a:p>
                  </a:txBody>
                  <a:tcPr marL="91448" marR="91448" marT="45740" marB="4574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/>
                        <a:t>10</a:t>
                      </a:r>
                    </a:p>
                  </a:txBody>
                  <a:tcPr marL="91448" marR="91448" marT="45740" marB="45740"/>
                </a:tc>
                <a:extLst>
                  <a:ext uri="{0D108BD9-81ED-4DB2-BD59-A6C34878D82A}">
                    <a16:rowId xmlns:a16="http://schemas.microsoft.com/office/drawing/2014/main" val="559819236"/>
                  </a:ext>
                </a:extLst>
              </a:tr>
              <a:tr h="372354">
                <a:tc>
                  <a:txBody>
                    <a:bodyPr/>
                    <a:lstStyle/>
                    <a:p>
                      <a:pPr algn="ctr"/>
                      <a:r>
                        <a:rPr lang="en-GB" sz="1800" dirty="0"/>
                        <a:t>Year Ten</a:t>
                      </a:r>
                    </a:p>
                  </a:txBody>
                  <a:tcPr marL="91448" marR="91448" marT="45740" marB="4574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/>
                        <a:t>8</a:t>
                      </a:r>
                    </a:p>
                  </a:txBody>
                  <a:tcPr marL="91448" marR="91448" marT="45740" marB="45740"/>
                </a:tc>
                <a:extLst>
                  <a:ext uri="{0D108BD9-81ED-4DB2-BD59-A6C34878D82A}">
                    <a16:rowId xmlns:a16="http://schemas.microsoft.com/office/drawing/2014/main" val="2095889763"/>
                  </a:ext>
                </a:extLst>
              </a:tr>
              <a:tr h="372354">
                <a:tc>
                  <a:txBody>
                    <a:bodyPr/>
                    <a:lstStyle/>
                    <a:p>
                      <a:pPr algn="ctr"/>
                      <a:r>
                        <a:rPr lang="en-GB" sz="1800" dirty="0"/>
                        <a:t>Year Eleven</a:t>
                      </a:r>
                    </a:p>
                  </a:txBody>
                  <a:tcPr marL="91448" marR="91448" marT="45740" marB="4574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/>
                        <a:t>10</a:t>
                      </a:r>
                    </a:p>
                  </a:txBody>
                  <a:tcPr marL="91448" marR="91448" marT="45740" marB="45740"/>
                </a:tc>
                <a:extLst>
                  <a:ext uri="{0D108BD9-81ED-4DB2-BD59-A6C34878D82A}">
                    <a16:rowId xmlns:a16="http://schemas.microsoft.com/office/drawing/2014/main" val="916890492"/>
                  </a:ext>
                </a:extLst>
              </a:tr>
            </a:tbl>
          </a:graphicData>
        </a:graphic>
      </p:graphicFrame>
      <p:sp>
        <p:nvSpPr>
          <p:cNvPr id="15" name="TextBox 5">
            <a:extLst>
              <a:ext uri="{FF2B5EF4-FFF2-40B4-BE49-F238E27FC236}">
                <a16:creationId xmlns:a16="http://schemas.microsoft.com/office/drawing/2014/main" id="{9DA12A45-F67E-23B6-1D60-2B16E7CDD2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02894" y="3811743"/>
            <a:ext cx="4944793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GB" altLang="en-US" sz="1600" dirty="0">
                <a:solidFill>
                  <a:prstClr val="black"/>
                </a:solidFill>
                <a:cs typeface="Arial" panose="020B0604020202020204" pitchFamily="34" charset="0"/>
              </a:rPr>
              <a:t>The school has 500 students. </a:t>
            </a:r>
          </a:p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GB" altLang="en-US" sz="1600" u="sng" dirty="0">
                <a:solidFill>
                  <a:prstClr val="black"/>
                </a:solidFill>
                <a:cs typeface="Arial" panose="020B0604020202020204" pitchFamily="34" charset="0"/>
              </a:rPr>
              <a:t>Estimate</a:t>
            </a:r>
            <a:r>
              <a:rPr lang="en-GB" altLang="en-US" sz="1600" dirty="0">
                <a:solidFill>
                  <a:prstClr val="black"/>
                </a:solidFill>
                <a:cs typeface="Arial" panose="020B0604020202020204" pitchFamily="34" charset="0"/>
              </a:rPr>
              <a:t> how many pupils are in </a:t>
            </a:r>
            <a:r>
              <a:rPr lang="en-GB" altLang="en-US" sz="1600" b="1" dirty="0">
                <a:solidFill>
                  <a:prstClr val="black"/>
                </a:solidFill>
                <a:cs typeface="Arial" panose="020B0604020202020204" pitchFamily="34" charset="0"/>
              </a:rPr>
              <a:t>year ten</a:t>
            </a:r>
            <a:r>
              <a:rPr lang="en-GB" altLang="en-US" sz="1600" dirty="0">
                <a:solidFill>
                  <a:prstClr val="black"/>
                </a:solidFill>
                <a:cs typeface="Arial" panose="020B0604020202020204" pitchFamily="34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1263037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57" name="Rectangle 6">
            <a:extLst>
              <a:ext uri="{FF2B5EF4-FFF2-40B4-BE49-F238E27FC236}">
                <a16:creationId xmlns:a16="http://schemas.microsoft.com/office/drawing/2014/main" id="{E46884C3-5008-4451-813F-C19657D1FD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206" y="2905768"/>
            <a:ext cx="3728593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lvl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GB" altLang="en-US" sz="1600" dirty="0">
                <a:solidFill>
                  <a:prstClr val="black"/>
                </a:solidFill>
                <a:cs typeface="Arial" panose="020B0604020202020204" pitchFamily="34" charset="0"/>
              </a:rPr>
              <a:t>Estimate how many </a:t>
            </a:r>
            <a:r>
              <a:rPr lang="en-GB" altLang="en-US" sz="1600" u="sng" dirty="0">
                <a:solidFill>
                  <a:prstClr val="black"/>
                </a:solidFill>
                <a:cs typeface="Arial" panose="020B0604020202020204" pitchFamily="34" charset="0"/>
              </a:rPr>
              <a:t>chicken</a:t>
            </a:r>
            <a:r>
              <a:rPr lang="en-GB" altLang="en-US" sz="1600" dirty="0">
                <a:solidFill>
                  <a:prstClr val="black"/>
                </a:solidFill>
                <a:cs typeface="Arial" panose="020B0604020202020204" pitchFamily="34" charset="0"/>
              </a:rPr>
              <a:t> should she order?</a:t>
            </a:r>
          </a:p>
        </p:txBody>
      </p:sp>
      <p:sp>
        <p:nvSpPr>
          <p:cNvPr id="23" name="TextBox 5">
            <a:extLst>
              <a:ext uri="{FF2B5EF4-FFF2-40B4-BE49-F238E27FC236}">
                <a16:creationId xmlns:a16="http://schemas.microsoft.com/office/drawing/2014/main" id="{ED2BF4F0-75A9-4398-819C-50F21B4A89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206" y="116818"/>
            <a:ext cx="3571732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GB" altLang="en-US" sz="1600" dirty="0">
                <a:solidFill>
                  <a:prstClr val="black"/>
                </a:solidFill>
                <a:cs typeface="Arial" panose="020B0604020202020204" pitchFamily="34" charset="0"/>
              </a:rPr>
              <a:t>1. Arya is ordering food for 800 people and needs to know how many meals to order. She asks a sample of people their preferences. </a:t>
            </a:r>
          </a:p>
        </p:txBody>
      </p:sp>
      <p:graphicFrame>
        <p:nvGraphicFramePr>
          <p:cNvPr id="29" name="Table 28">
            <a:extLst>
              <a:ext uri="{FF2B5EF4-FFF2-40B4-BE49-F238E27FC236}">
                <a16:creationId xmlns:a16="http://schemas.microsoft.com/office/drawing/2014/main" id="{A5E99A1A-B07A-42B4-8F18-1AF6E9E7C59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036528"/>
              </p:ext>
            </p:extLst>
          </p:nvPr>
        </p:nvGraphicFramePr>
        <p:xfrm>
          <a:off x="257751" y="1173320"/>
          <a:ext cx="1894606" cy="1676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9274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0185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69805">
                <a:tc>
                  <a:txBody>
                    <a:bodyPr/>
                    <a:lstStyle/>
                    <a:p>
                      <a:r>
                        <a:rPr lang="en-GB" sz="1600" dirty="0"/>
                        <a:t>Type</a:t>
                      </a:r>
                    </a:p>
                  </a:txBody>
                  <a:tcPr marL="91448" marR="91448" marT="45740" marB="4574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Freq.</a:t>
                      </a:r>
                    </a:p>
                  </a:txBody>
                  <a:tcPr marL="91448" marR="91448" marT="45740" marB="4574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5703">
                <a:tc>
                  <a:txBody>
                    <a:bodyPr/>
                    <a:lstStyle/>
                    <a:p>
                      <a:r>
                        <a:rPr lang="en-GB" sz="1600" dirty="0"/>
                        <a:t>Beef</a:t>
                      </a:r>
                    </a:p>
                  </a:txBody>
                  <a:tcPr marL="91448" marR="91448" marT="45740" marB="4574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10</a:t>
                      </a:r>
                    </a:p>
                  </a:txBody>
                  <a:tcPr marL="91448" marR="91448" marT="45740" marB="4574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5703">
                <a:tc>
                  <a:txBody>
                    <a:bodyPr/>
                    <a:lstStyle/>
                    <a:p>
                      <a:r>
                        <a:rPr lang="en-GB" sz="1600" dirty="0"/>
                        <a:t>Chicken</a:t>
                      </a:r>
                    </a:p>
                  </a:txBody>
                  <a:tcPr marL="91448" marR="91448" marT="45740" marB="4574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20</a:t>
                      </a:r>
                    </a:p>
                  </a:txBody>
                  <a:tcPr marL="91448" marR="91448" marT="45740" marB="4574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5703">
                <a:tc>
                  <a:txBody>
                    <a:bodyPr/>
                    <a:lstStyle/>
                    <a:p>
                      <a:r>
                        <a:rPr lang="en-GB" sz="1600" dirty="0"/>
                        <a:t>Fish</a:t>
                      </a:r>
                    </a:p>
                  </a:txBody>
                  <a:tcPr marL="91448" marR="91448" marT="45740" marB="4574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25</a:t>
                      </a:r>
                    </a:p>
                  </a:txBody>
                  <a:tcPr marL="91448" marR="91448" marT="45740" marB="45740"/>
                </a:tc>
                <a:extLst>
                  <a:ext uri="{0D108BD9-81ED-4DB2-BD59-A6C34878D82A}">
                    <a16:rowId xmlns:a16="http://schemas.microsoft.com/office/drawing/2014/main" val="2660745657"/>
                  </a:ext>
                </a:extLst>
              </a:tr>
              <a:tr h="225703">
                <a:tc>
                  <a:txBody>
                    <a:bodyPr/>
                    <a:lstStyle/>
                    <a:p>
                      <a:r>
                        <a:rPr lang="en-GB" sz="1600" dirty="0"/>
                        <a:t>Vegetarian</a:t>
                      </a:r>
                    </a:p>
                  </a:txBody>
                  <a:tcPr marL="91448" marR="91448" marT="45740" marB="4574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25</a:t>
                      </a:r>
                    </a:p>
                  </a:txBody>
                  <a:tcPr marL="91448" marR="91448" marT="45740" marB="45740"/>
                </a:tc>
                <a:extLst>
                  <a:ext uri="{0D108BD9-81ED-4DB2-BD59-A6C34878D82A}">
                    <a16:rowId xmlns:a16="http://schemas.microsoft.com/office/drawing/2014/main" val="761399983"/>
                  </a:ext>
                </a:extLst>
              </a:tr>
            </a:tbl>
          </a:graphicData>
        </a:graphic>
      </p:graphicFrame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CFEA51E1-C1A1-DCE7-B658-9BFDE0A66A49}"/>
              </a:ext>
            </a:extLst>
          </p:cNvPr>
          <p:cNvCxnSpPr>
            <a:cxnSpLocks/>
          </p:cNvCxnSpPr>
          <p:nvPr/>
        </p:nvCxnSpPr>
        <p:spPr>
          <a:xfrm>
            <a:off x="336000" y="3429000"/>
            <a:ext cx="11520000" cy="0"/>
          </a:xfrm>
          <a:prstGeom prst="line">
            <a:avLst/>
          </a:prstGeom>
          <a:ln w="317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E9442DB6-8858-E2EC-9B80-8B9E0B7970EB}"/>
              </a:ext>
            </a:extLst>
          </p:cNvPr>
          <p:cNvCxnSpPr>
            <a:cxnSpLocks/>
          </p:cNvCxnSpPr>
          <p:nvPr/>
        </p:nvCxnSpPr>
        <p:spPr>
          <a:xfrm>
            <a:off x="4064000" y="549000"/>
            <a:ext cx="0" cy="5760000"/>
          </a:xfrm>
          <a:prstGeom prst="line">
            <a:avLst/>
          </a:prstGeom>
          <a:ln w="317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7D94D553-9AE0-61DE-7936-2762F204377C}"/>
              </a:ext>
            </a:extLst>
          </p:cNvPr>
          <p:cNvCxnSpPr>
            <a:cxnSpLocks/>
          </p:cNvCxnSpPr>
          <p:nvPr/>
        </p:nvCxnSpPr>
        <p:spPr>
          <a:xfrm>
            <a:off x="8128000" y="549000"/>
            <a:ext cx="0" cy="5760000"/>
          </a:xfrm>
          <a:prstGeom prst="line">
            <a:avLst/>
          </a:prstGeom>
          <a:ln w="317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5">
            <a:extLst>
              <a:ext uri="{FF2B5EF4-FFF2-40B4-BE49-F238E27FC236}">
                <a16:creationId xmlns:a16="http://schemas.microsoft.com/office/drawing/2014/main" id="{D48EA31D-6602-DE9A-4355-AC3A8A20AD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76197" y="127121"/>
            <a:ext cx="3571732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GB" altLang="en-US" sz="1600" dirty="0">
                <a:solidFill>
                  <a:prstClr val="black"/>
                </a:solidFill>
                <a:cs typeface="Arial" panose="020B0604020202020204" pitchFamily="34" charset="0"/>
              </a:rPr>
              <a:t>2. Arya is ordering food for 800 people and needs to know how many meals to order. She asks a sample of people their preferences. </a:t>
            </a:r>
          </a:p>
        </p:txBody>
      </p:sp>
      <p:sp>
        <p:nvSpPr>
          <p:cNvPr id="13" name="TextBox 5">
            <a:extLst>
              <a:ext uri="{FF2B5EF4-FFF2-40B4-BE49-F238E27FC236}">
                <a16:creationId xmlns:a16="http://schemas.microsoft.com/office/drawing/2014/main" id="{4468C664-AAE7-1117-6332-1CD428FEF4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74572" y="112592"/>
            <a:ext cx="3571732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GB" altLang="en-US" sz="1600" dirty="0">
                <a:solidFill>
                  <a:prstClr val="black"/>
                </a:solidFill>
                <a:cs typeface="Arial" panose="020B0604020202020204" pitchFamily="34" charset="0"/>
              </a:rPr>
              <a:t>3. Arya is ordering food for 800 people and needs to know how many meals to order. She asks a sample of people their preferences. </a:t>
            </a:r>
          </a:p>
        </p:txBody>
      </p:sp>
      <p:sp>
        <p:nvSpPr>
          <p:cNvPr id="17" name="TextBox 5">
            <a:extLst>
              <a:ext uri="{FF2B5EF4-FFF2-40B4-BE49-F238E27FC236}">
                <a16:creationId xmlns:a16="http://schemas.microsoft.com/office/drawing/2014/main" id="{F28BC38A-955B-3B02-318C-1CA415D3E7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207" y="3486759"/>
            <a:ext cx="3571732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GB" altLang="en-US" sz="1600" dirty="0">
                <a:solidFill>
                  <a:prstClr val="black"/>
                </a:solidFill>
                <a:cs typeface="Arial" panose="020B0604020202020204" pitchFamily="34" charset="0"/>
              </a:rPr>
              <a:t>4. Arya is ordering food for 400 people and needs to know how many meals to order. She asks a sample of people their preferences. </a:t>
            </a:r>
          </a:p>
        </p:txBody>
      </p:sp>
      <p:sp>
        <p:nvSpPr>
          <p:cNvPr id="21" name="TextBox 5">
            <a:extLst>
              <a:ext uri="{FF2B5EF4-FFF2-40B4-BE49-F238E27FC236}">
                <a16:creationId xmlns:a16="http://schemas.microsoft.com/office/drawing/2014/main" id="{E8FFC96B-4999-DD64-67EB-2E64690000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76197" y="3486759"/>
            <a:ext cx="3571732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GB" altLang="en-US" sz="1600" dirty="0">
                <a:solidFill>
                  <a:prstClr val="black"/>
                </a:solidFill>
                <a:cs typeface="Arial" panose="020B0604020202020204" pitchFamily="34" charset="0"/>
              </a:rPr>
              <a:t>5. Arya is ordering food for 800 people and needs to know how many meals to order. She asks a sample of people their preferences. </a:t>
            </a:r>
          </a:p>
        </p:txBody>
      </p:sp>
      <p:sp>
        <p:nvSpPr>
          <p:cNvPr id="36" name="TextBox 5">
            <a:extLst>
              <a:ext uri="{FF2B5EF4-FFF2-40B4-BE49-F238E27FC236}">
                <a16:creationId xmlns:a16="http://schemas.microsoft.com/office/drawing/2014/main" id="{3736F886-73FC-9D16-58DA-EA5CF9875E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74571" y="3486759"/>
            <a:ext cx="3571732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GB" altLang="en-US" sz="1600" dirty="0">
                <a:solidFill>
                  <a:prstClr val="black"/>
                </a:solidFill>
                <a:cs typeface="Arial" panose="020B0604020202020204" pitchFamily="34" charset="0"/>
              </a:rPr>
              <a:t>6. Arya is ordering food for 800 people and needs to know how many meals to order. She asks a sample of people their preferences. </a:t>
            </a:r>
          </a:p>
        </p:txBody>
      </p:sp>
      <p:sp>
        <p:nvSpPr>
          <p:cNvPr id="31" name="Rectangle 6">
            <a:extLst>
              <a:ext uri="{FF2B5EF4-FFF2-40B4-BE49-F238E27FC236}">
                <a16:creationId xmlns:a16="http://schemas.microsoft.com/office/drawing/2014/main" id="{666BE41D-261D-A3C4-3ADC-80721AF83D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78839" y="2905768"/>
            <a:ext cx="3728593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lvl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GB" altLang="en-US" sz="1600" dirty="0">
                <a:solidFill>
                  <a:prstClr val="black"/>
                </a:solidFill>
                <a:cs typeface="Arial" panose="020B0604020202020204" pitchFamily="34" charset="0"/>
              </a:rPr>
              <a:t>Estimate how many </a:t>
            </a:r>
            <a:r>
              <a:rPr lang="en-GB" altLang="en-US" sz="1600" u="sng" dirty="0">
                <a:solidFill>
                  <a:prstClr val="black"/>
                </a:solidFill>
                <a:cs typeface="Arial" panose="020B0604020202020204" pitchFamily="34" charset="0"/>
              </a:rPr>
              <a:t>chicken</a:t>
            </a:r>
            <a:r>
              <a:rPr lang="en-GB" altLang="en-US" sz="1600" dirty="0">
                <a:solidFill>
                  <a:prstClr val="black"/>
                </a:solidFill>
                <a:cs typeface="Arial" panose="020B0604020202020204" pitchFamily="34" charset="0"/>
              </a:rPr>
              <a:t> should she order?</a:t>
            </a:r>
          </a:p>
        </p:txBody>
      </p:sp>
      <p:graphicFrame>
        <p:nvGraphicFramePr>
          <p:cNvPr id="32" name="Table 31">
            <a:extLst>
              <a:ext uri="{FF2B5EF4-FFF2-40B4-BE49-F238E27FC236}">
                <a16:creationId xmlns:a16="http://schemas.microsoft.com/office/drawing/2014/main" id="{66BFE5F7-25E8-8343-7BB7-8CDB33E6AB6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6293719"/>
              </p:ext>
            </p:extLst>
          </p:nvPr>
        </p:nvGraphicFramePr>
        <p:xfrm>
          <a:off x="4492384" y="1173320"/>
          <a:ext cx="1894606" cy="1676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9274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0185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69805">
                <a:tc>
                  <a:txBody>
                    <a:bodyPr/>
                    <a:lstStyle/>
                    <a:p>
                      <a:r>
                        <a:rPr lang="en-GB" sz="1600" dirty="0"/>
                        <a:t>Type</a:t>
                      </a:r>
                    </a:p>
                  </a:txBody>
                  <a:tcPr marL="91448" marR="91448" marT="45740" marB="4574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Freq.</a:t>
                      </a:r>
                    </a:p>
                  </a:txBody>
                  <a:tcPr marL="91448" marR="91448" marT="45740" marB="4574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5703">
                <a:tc>
                  <a:txBody>
                    <a:bodyPr/>
                    <a:lstStyle/>
                    <a:p>
                      <a:r>
                        <a:rPr lang="en-GB" sz="1600" dirty="0"/>
                        <a:t>Beef</a:t>
                      </a:r>
                    </a:p>
                  </a:txBody>
                  <a:tcPr marL="91448" marR="91448" marT="45740" marB="4574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20</a:t>
                      </a:r>
                    </a:p>
                  </a:txBody>
                  <a:tcPr marL="91448" marR="91448" marT="45740" marB="4574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5703">
                <a:tc>
                  <a:txBody>
                    <a:bodyPr/>
                    <a:lstStyle/>
                    <a:p>
                      <a:r>
                        <a:rPr lang="en-GB" sz="1600" dirty="0"/>
                        <a:t>Chicken</a:t>
                      </a:r>
                    </a:p>
                  </a:txBody>
                  <a:tcPr marL="91448" marR="91448" marT="45740" marB="4574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40</a:t>
                      </a:r>
                    </a:p>
                  </a:txBody>
                  <a:tcPr marL="91448" marR="91448" marT="45740" marB="4574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5703">
                <a:tc>
                  <a:txBody>
                    <a:bodyPr/>
                    <a:lstStyle/>
                    <a:p>
                      <a:r>
                        <a:rPr lang="en-GB" sz="1600" dirty="0"/>
                        <a:t>Fish</a:t>
                      </a:r>
                    </a:p>
                  </a:txBody>
                  <a:tcPr marL="91448" marR="91448" marT="45740" marB="4574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50</a:t>
                      </a:r>
                    </a:p>
                  </a:txBody>
                  <a:tcPr marL="91448" marR="91448" marT="45740" marB="45740"/>
                </a:tc>
                <a:extLst>
                  <a:ext uri="{0D108BD9-81ED-4DB2-BD59-A6C34878D82A}">
                    <a16:rowId xmlns:a16="http://schemas.microsoft.com/office/drawing/2014/main" val="2660745657"/>
                  </a:ext>
                </a:extLst>
              </a:tr>
              <a:tr h="225703">
                <a:tc>
                  <a:txBody>
                    <a:bodyPr/>
                    <a:lstStyle/>
                    <a:p>
                      <a:r>
                        <a:rPr lang="en-GB" sz="1600" dirty="0"/>
                        <a:t>Vegetarian</a:t>
                      </a:r>
                    </a:p>
                  </a:txBody>
                  <a:tcPr marL="91448" marR="91448" marT="45740" marB="4574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50</a:t>
                      </a:r>
                    </a:p>
                  </a:txBody>
                  <a:tcPr marL="91448" marR="91448" marT="45740" marB="45740"/>
                </a:tc>
                <a:extLst>
                  <a:ext uri="{0D108BD9-81ED-4DB2-BD59-A6C34878D82A}">
                    <a16:rowId xmlns:a16="http://schemas.microsoft.com/office/drawing/2014/main" val="761399983"/>
                  </a:ext>
                </a:extLst>
              </a:tr>
            </a:tbl>
          </a:graphicData>
        </a:graphic>
      </p:graphicFrame>
      <p:sp>
        <p:nvSpPr>
          <p:cNvPr id="33" name="Rectangle 6">
            <a:extLst>
              <a:ext uri="{FF2B5EF4-FFF2-40B4-BE49-F238E27FC236}">
                <a16:creationId xmlns:a16="http://schemas.microsoft.com/office/drawing/2014/main" id="{A18FFAE9-CB3E-D7B8-2D88-2414ADCC59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71762" y="2905768"/>
            <a:ext cx="3728593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lvl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GB" altLang="en-US" sz="1600" dirty="0">
                <a:solidFill>
                  <a:prstClr val="black"/>
                </a:solidFill>
                <a:cs typeface="Arial" panose="020B0604020202020204" pitchFamily="34" charset="0"/>
              </a:rPr>
              <a:t>Estimate how many </a:t>
            </a:r>
            <a:r>
              <a:rPr lang="en-GB" altLang="en-US" sz="1600" u="sng" dirty="0">
                <a:solidFill>
                  <a:prstClr val="black"/>
                </a:solidFill>
                <a:cs typeface="Arial" panose="020B0604020202020204" pitchFamily="34" charset="0"/>
              </a:rPr>
              <a:t>chicken</a:t>
            </a:r>
            <a:r>
              <a:rPr lang="en-GB" altLang="en-US" sz="1600" dirty="0">
                <a:solidFill>
                  <a:prstClr val="black"/>
                </a:solidFill>
                <a:cs typeface="Arial" panose="020B0604020202020204" pitchFamily="34" charset="0"/>
              </a:rPr>
              <a:t> should she order?</a:t>
            </a:r>
          </a:p>
        </p:txBody>
      </p:sp>
      <p:graphicFrame>
        <p:nvGraphicFramePr>
          <p:cNvPr id="34" name="Table 33">
            <a:extLst>
              <a:ext uri="{FF2B5EF4-FFF2-40B4-BE49-F238E27FC236}">
                <a16:creationId xmlns:a16="http://schemas.microsoft.com/office/drawing/2014/main" id="{7F9DB088-A9F0-D20B-0F73-14B79A6BED4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5056019"/>
              </p:ext>
            </p:extLst>
          </p:nvPr>
        </p:nvGraphicFramePr>
        <p:xfrm>
          <a:off x="8485307" y="1173320"/>
          <a:ext cx="1894606" cy="1676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9274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0185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69805">
                <a:tc>
                  <a:txBody>
                    <a:bodyPr/>
                    <a:lstStyle/>
                    <a:p>
                      <a:r>
                        <a:rPr lang="en-GB" sz="1600" dirty="0"/>
                        <a:t>Type</a:t>
                      </a:r>
                    </a:p>
                  </a:txBody>
                  <a:tcPr marL="91448" marR="91448" marT="45740" marB="4574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Freq.</a:t>
                      </a:r>
                    </a:p>
                  </a:txBody>
                  <a:tcPr marL="91448" marR="91448" marT="45740" marB="4574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5703">
                <a:tc>
                  <a:txBody>
                    <a:bodyPr/>
                    <a:lstStyle/>
                    <a:p>
                      <a:r>
                        <a:rPr lang="en-GB" sz="1600" dirty="0"/>
                        <a:t>Beef</a:t>
                      </a:r>
                    </a:p>
                  </a:txBody>
                  <a:tcPr marL="91448" marR="91448" marT="45740" marB="4574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10</a:t>
                      </a:r>
                    </a:p>
                  </a:txBody>
                  <a:tcPr marL="91448" marR="91448" marT="45740" marB="4574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5703">
                <a:tc>
                  <a:txBody>
                    <a:bodyPr/>
                    <a:lstStyle/>
                    <a:p>
                      <a:r>
                        <a:rPr lang="en-GB" sz="1600" dirty="0"/>
                        <a:t>Chicken</a:t>
                      </a:r>
                    </a:p>
                  </a:txBody>
                  <a:tcPr marL="91448" marR="91448" marT="45740" marB="4574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40</a:t>
                      </a:r>
                    </a:p>
                  </a:txBody>
                  <a:tcPr marL="91448" marR="91448" marT="45740" marB="4574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5703">
                <a:tc>
                  <a:txBody>
                    <a:bodyPr/>
                    <a:lstStyle/>
                    <a:p>
                      <a:r>
                        <a:rPr lang="en-GB" sz="1600" dirty="0"/>
                        <a:t>Fish</a:t>
                      </a:r>
                    </a:p>
                  </a:txBody>
                  <a:tcPr marL="91448" marR="91448" marT="45740" marB="4574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25</a:t>
                      </a:r>
                    </a:p>
                  </a:txBody>
                  <a:tcPr marL="91448" marR="91448" marT="45740" marB="45740"/>
                </a:tc>
                <a:extLst>
                  <a:ext uri="{0D108BD9-81ED-4DB2-BD59-A6C34878D82A}">
                    <a16:rowId xmlns:a16="http://schemas.microsoft.com/office/drawing/2014/main" val="2660745657"/>
                  </a:ext>
                </a:extLst>
              </a:tr>
              <a:tr h="225703">
                <a:tc>
                  <a:txBody>
                    <a:bodyPr/>
                    <a:lstStyle/>
                    <a:p>
                      <a:r>
                        <a:rPr lang="en-GB" sz="1600" dirty="0"/>
                        <a:t>Vegetarian</a:t>
                      </a:r>
                    </a:p>
                  </a:txBody>
                  <a:tcPr marL="91448" marR="91448" marT="45740" marB="4574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25</a:t>
                      </a:r>
                    </a:p>
                  </a:txBody>
                  <a:tcPr marL="91448" marR="91448" marT="45740" marB="45740"/>
                </a:tc>
                <a:extLst>
                  <a:ext uri="{0D108BD9-81ED-4DB2-BD59-A6C34878D82A}">
                    <a16:rowId xmlns:a16="http://schemas.microsoft.com/office/drawing/2014/main" val="761399983"/>
                  </a:ext>
                </a:extLst>
              </a:tr>
            </a:tbl>
          </a:graphicData>
        </a:graphic>
      </p:graphicFrame>
      <p:sp>
        <p:nvSpPr>
          <p:cNvPr id="35" name="Rectangle 6">
            <a:extLst>
              <a:ext uri="{FF2B5EF4-FFF2-40B4-BE49-F238E27FC236}">
                <a16:creationId xmlns:a16="http://schemas.microsoft.com/office/drawing/2014/main" id="{8148CA32-91B7-53BC-015F-B324B26F3B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5210" y="6294100"/>
            <a:ext cx="3728593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lvl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GB" altLang="en-US" sz="1600" dirty="0">
                <a:solidFill>
                  <a:prstClr val="black"/>
                </a:solidFill>
                <a:cs typeface="Arial" panose="020B0604020202020204" pitchFamily="34" charset="0"/>
              </a:rPr>
              <a:t>Estimate how many </a:t>
            </a:r>
            <a:r>
              <a:rPr lang="en-GB" altLang="en-US" sz="1600" u="sng" dirty="0">
                <a:solidFill>
                  <a:prstClr val="black"/>
                </a:solidFill>
                <a:cs typeface="Arial" panose="020B0604020202020204" pitchFamily="34" charset="0"/>
              </a:rPr>
              <a:t>chicken</a:t>
            </a:r>
            <a:r>
              <a:rPr lang="en-GB" altLang="en-US" sz="1600" dirty="0">
                <a:solidFill>
                  <a:prstClr val="black"/>
                </a:solidFill>
                <a:cs typeface="Arial" panose="020B0604020202020204" pitchFamily="34" charset="0"/>
              </a:rPr>
              <a:t> should she order?</a:t>
            </a:r>
          </a:p>
        </p:txBody>
      </p:sp>
      <p:graphicFrame>
        <p:nvGraphicFramePr>
          <p:cNvPr id="37" name="Table 36">
            <a:extLst>
              <a:ext uri="{FF2B5EF4-FFF2-40B4-BE49-F238E27FC236}">
                <a16:creationId xmlns:a16="http://schemas.microsoft.com/office/drawing/2014/main" id="{898AD2B6-672F-1799-6E93-53853FE572E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5649756"/>
              </p:ext>
            </p:extLst>
          </p:nvPr>
        </p:nvGraphicFramePr>
        <p:xfrm>
          <a:off x="258755" y="4561652"/>
          <a:ext cx="1894606" cy="1676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9274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0185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69805">
                <a:tc>
                  <a:txBody>
                    <a:bodyPr/>
                    <a:lstStyle/>
                    <a:p>
                      <a:r>
                        <a:rPr lang="en-GB" sz="1600" dirty="0"/>
                        <a:t>Type</a:t>
                      </a:r>
                    </a:p>
                  </a:txBody>
                  <a:tcPr marL="91448" marR="91448" marT="45740" marB="4574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Freq.</a:t>
                      </a:r>
                    </a:p>
                  </a:txBody>
                  <a:tcPr marL="91448" marR="91448" marT="45740" marB="4574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5703">
                <a:tc>
                  <a:txBody>
                    <a:bodyPr/>
                    <a:lstStyle/>
                    <a:p>
                      <a:r>
                        <a:rPr lang="en-GB" sz="1600" dirty="0"/>
                        <a:t>Beef</a:t>
                      </a:r>
                    </a:p>
                  </a:txBody>
                  <a:tcPr marL="91448" marR="91448" marT="45740" marB="4574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10</a:t>
                      </a:r>
                    </a:p>
                  </a:txBody>
                  <a:tcPr marL="91448" marR="91448" marT="45740" marB="4574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5703">
                <a:tc>
                  <a:txBody>
                    <a:bodyPr/>
                    <a:lstStyle/>
                    <a:p>
                      <a:r>
                        <a:rPr lang="en-GB" sz="1600" dirty="0"/>
                        <a:t>Chicken</a:t>
                      </a:r>
                    </a:p>
                  </a:txBody>
                  <a:tcPr marL="91448" marR="91448" marT="45740" marB="4574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20</a:t>
                      </a:r>
                    </a:p>
                  </a:txBody>
                  <a:tcPr marL="91448" marR="91448" marT="45740" marB="4574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5703">
                <a:tc>
                  <a:txBody>
                    <a:bodyPr/>
                    <a:lstStyle/>
                    <a:p>
                      <a:r>
                        <a:rPr lang="en-GB" sz="1600" dirty="0"/>
                        <a:t>Fish</a:t>
                      </a:r>
                    </a:p>
                  </a:txBody>
                  <a:tcPr marL="91448" marR="91448" marT="45740" marB="4574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25</a:t>
                      </a:r>
                    </a:p>
                  </a:txBody>
                  <a:tcPr marL="91448" marR="91448" marT="45740" marB="45740"/>
                </a:tc>
                <a:extLst>
                  <a:ext uri="{0D108BD9-81ED-4DB2-BD59-A6C34878D82A}">
                    <a16:rowId xmlns:a16="http://schemas.microsoft.com/office/drawing/2014/main" val="2660745657"/>
                  </a:ext>
                </a:extLst>
              </a:tr>
              <a:tr h="225703">
                <a:tc>
                  <a:txBody>
                    <a:bodyPr/>
                    <a:lstStyle/>
                    <a:p>
                      <a:r>
                        <a:rPr lang="en-GB" sz="1600" dirty="0"/>
                        <a:t>Vegetarian</a:t>
                      </a:r>
                    </a:p>
                  </a:txBody>
                  <a:tcPr marL="91448" marR="91448" marT="45740" marB="4574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25</a:t>
                      </a:r>
                    </a:p>
                  </a:txBody>
                  <a:tcPr marL="91448" marR="91448" marT="45740" marB="45740"/>
                </a:tc>
                <a:extLst>
                  <a:ext uri="{0D108BD9-81ED-4DB2-BD59-A6C34878D82A}">
                    <a16:rowId xmlns:a16="http://schemas.microsoft.com/office/drawing/2014/main" val="761399983"/>
                  </a:ext>
                </a:extLst>
              </a:tr>
            </a:tbl>
          </a:graphicData>
        </a:graphic>
      </p:graphicFrame>
      <p:sp>
        <p:nvSpPr>
          <p:cNvPr id="38" name="Rectangle 6">
            <a:extLst>
              <a:ext uri="{FF2B5EF4-FFF2-40B4-BE49-F238E27FC236}">
                <a16:creationId xmlns:a16="http://schemas.microsoft.com/office/drawing/2014/main" id="{D12E8D67-B03D-127D-D542-8F8F01DE4D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79843" y="6294100"/>
            <a:ext cx="3728593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lvl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GB" altLang="en-US" sz="1600" dirty="0">
                <a:solidFill>
                  <a:prstClr val="black"/>
                </a:solidFill>
                <a:cs typeface="Arial" panose="020B0604020202020204" pitchFamily="34" charset="0"/>
              </a:rPr>
              <a:t>Estimate how many </a:t>
            </a:r>
            <a:r>
              <a:rPr lang="en-GB" altLang="en-US" sz="1600" u="sng" dirty="0">
                <a:solidFill>
                  <a:prstClr val="black"/>
                </a:solidFill>
                <a:cs typeface="Arial" panose="020B0604020202020204" pitchFamily="34" charset="0"/>
              </a:rPr>
              <a:t>chicken</a:t>
            </a:r>
            <a:r>
              <a:rPr lang="en-GB" altLang="en-US" sz="1600" dirty="0">
                <a:solidFill>
                  <a:prstClr val="black"/>
                </a:solidFill>
                <a:cs typeface="Arial" panose="020B0604020202020204" pitchFamily="34" charset="0"/>
              </a:rPr>
              <a:t> should she order?</a:t>
            </a:r>
          </a:p>
        </p:txBody>
      </p:sp>
      <p:graphicFrame>
        <p:nvGraphicFramePr>
          <p:cNvPr id="39" name="Table 38">
            <a:extLst>
              <a:ext uri="{FF2B5EF4-FFF2-40B4-BE49-F238E27FC236}">
                <a16:creationId xmlns:a16="http://schemas.microsoft.com/office/drawing/2014/main" id="{21260F93-9076-76E3-082B-580BD2368C2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1391799"/>
              </p:ext>
            </p:extLst>
          </p:nvPr>
        </p:nvGraphicFramePr>
        <p:xfrm>
          <a:off x="4493388" y="4561652"/>
          <a:ext cx="1894606" cy="1676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9274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0185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69805">
                <a:tc>
                  <a:txBody>
                    <a:bodyPr/>
                    <a:lstStyle/>
                    <a:p>
                      <a:r>
                        <a:rPr lang="en-GB" sz="1600" dirty="0"/>
                        <a:t>Type</a:t>
                      </a:r>
                    </a:p>
                  </a:txBody>
                  <a:tcPr marL="91448" marR="91448" marT="45740" marB="4574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Freq.</a:t>
                      </a:r>
                    </a:p>
                  </a:txBody>
                  <a:tcPr marL="91448" marR="91448" marT="45740" marB="4574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5703">
                <a:tc>
                  <a:txBody>
                    <a:bodyPr/>
                    <a:lstStyle/>
                    <a:p>
                      <a:r>
                        <a:rPr lang="en-GB" sz="1600" dirty="0"/>
                        <a:t>Beef</a:t>
                      </a:r>
                    </a:p>
                  </a:txBody>
                  <a:tcPr marL="91448" marR="91448" marT="45740" marB="4574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25</a:t>
                      </a:r>
                    </a:p>
                  </a:txBody>
                  <a:tcPr marL="91448" marR="91448" marT="45740" marB="4574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5703">
                <a:tc>
                  <a:txBody>
                    <a:bodyPr/>
                    <a:lstStyle/>
                    <a:p>
                      <a:r>
                        <a:rPr lang="en-GB" sz="1600" dirty="0"/>
                        <a:t>Chicken</a:t>
                      </a:r>
                    </a:p>
                  </a:txBody>
                  <a:tcPr marL="91448" marR="91448" marT="45740" marB="4574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25</a:t>
                      </a:r>
                    </a:p>
                  </a:txBody>
                  <a:tcPr marL="91448" marR="91448" marT="45740" marB="4574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5703">
                <a:tc>
                  <a:txBody>
                    <a:bodyPr/>
                    <a:lstStyle/>
                    <a:p>
                      <a:r>
                        <a:rPr lang="en-GB" sz="1600" dirty="0"/>
                        <a:t>Fish</a:t>
                      </a:r>
                    </a:p>
                  </a:txBody>
                  <a:tcPr marL="91448" marR="91448" marT="45740" marB="4574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25</a:t>
                      </a:r>
                    </a:p>
                  </a:txBody>
                  <a:tcPr marL="91448" marR="91448" marT="45740" marB="45740"/>
                </a:tc>
                <a:extLst>
                  <a:ext uri="{0D108BD9-81ED-4DB2-BD59-A6C34878D82A}">
                    <a16:rowId xmlns:a16="http://schemas.microsoft.com/office/drawing/2014/main" val="2660745657"/>
                  </a:ext>
                </a:extLst>
              </a:tr>
              <a:tr h="225703">
                <a:tc>
                  <a:txBody>
                    <a:bodyPr/>
                    <a:lstStyle/>
                    <a:p>
                      <a:r>
                        <a:rPr lang="en-GB" sz="1600" dirty="0"/>
                        <a:t>Vegetarian</a:t>
                      </a:r>
                    </a:p>
                  </a:txBody>
                  <a:tcPr marL="91448" marR="91448" marT="45740" marB="4574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25</a:t>
                      </a:r>
                    </a:p>
                  </a:txBody>
                  <a:tcPr marL="91448" marR="91448" marT="45740" marB="45740"/>
                </a:tc>
                <a:extLst>
                  <a:ext uri="{0D108BD9-81ED-4DB2-BD59-A6C34878D82A}">
                    <a16:rowId xmlns:a16="http://schemas.microsoft.com/office/drawing/2014/main" val="761399983"/>
                  </a:ext>
                </a:extLst>
              </a:tr>
            </a:tbl>
          </a:graphicData>
        </a:graphic>
      </p:graphicFrame>
      <p:sp>
        <p:nvSpPr>
          <p:cNvPr id="40" name="Rectangle 6">
            <a:extLst>
              <a:ext uri="{FF2B5EF4-FFF2-40B4-BE49-F238E27FC236}">
                <a16:creationId xmlns:a16="http://schemas.microsoft.com/office/drawing/2014/main" id="{4C236257-C280-89CF-F55B-66719A3980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72766" y="6294100"/>
            <a:ext cx="3728593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lvl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GB" altLang="en-US" sz="1600" dirty="0">
                <a:solidFill>
                  <a:prstClr val="black"/>
                </a:solidFill>
                <a:cs typeface="Arial" panose="020B0604020202020204" pitchFamily="34" charset="0"/>
              </a:rPr>
              <a:t>Estimate how many </a:t>
            </a:r>
            <a:r>
              <a:rPr lang="en-GB" altLang="en-US" sz="1600" u="sng" dirty="0">
                <a:solidFill>
                  <a:prstClr val="black"/>
                </a:solidFill>
                <a:cs typeface="Arial" panose="020B0604020202020204" pitchFamily="34" charset="0"/>
              </a:rPr>
              <a:t>chicken</a:t>
            </a:r>
            <a:r>
              <a:rPr lang="en-GB" altLang="en-US" sz="1600" dirty="0">
                <a:solidFill>
                  <a:prstClr val="black"/>
                </a:solidFill>
                <a:cs typeface="Arial" panose="020B0604020202020204" pitchFamily="34" charset="0"/>
              </a:rPr>
              <a:t> should she order?</a:t>
            </a:r>
          </a:p>
        </p:txBody>
      </p:sp>
      <p:graphicFrame>
        <p:nvGraphicFramePr>
          <p:cNvPr id="41" name="Table 40">
            <a:extLst>
              <a:ext uri="{FF2B5EF4-FFF2-40B4-BE49-F238E27FC236}">
                <a16:creationId xmlns:a16="http://schemas.microsoft.com/office/drawing/2014/main" id="{75DDFD22-EDCE-4BAA-0B07-E61A74F0669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4156759"/>
              </p:ext>
            </p:extLst>
          </p:nvPr>
        </p:nvGraphicFramePr>
        <p:xfrm>
          <a:off x="8486311" y="4561652"/>
          <a:ext cx="1894606" cy="1676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9274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0185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69805">
                <a:tc>
                  <a:txBody>
                    <a:bodyPr/>
                    <a:lstStyle/>
                    <a:p>
                      <a:r>
                        <a:rPr lang="en-GB" sz="1600" dirty="0"/>
                        <a:t>Type</a:t>
                      </a:r>
                    </a:p>
                  </a:txBody>
                  <a:tcPr marL="91448" marR="91448" marT="45740" marB="4574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Freq.</a:t>
                      </a:r>
                    </a:p>
                  </a:txBody>
                  <a:tcPr marL="91448" marR="91448" marT="45740" marB="4574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5703">
                <a:tc>
                  <a:txBody>
                    <a:bodyPr/>
                    <a:lstStyle/>
                    <a:p>
                      <a:r>
                        <a:rPr lang="en-GB" sz="1600" dirty="0"/>
                        <a:t>Beef</a:t>
                      </a:r>
                    </a:p>
                  </a:txBody>
                  <a:tcPr marL="91448" marR="91448" marT="45740" marB="4574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10</a:t>
                      </a:r>
                    </a:p>
                  </a:txBody>
                  <a:tcPr marL="91448" marR="91448" marT="45740" marB="4574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5703">
                <a:tc>
                  <a:txBody>
                    <a:bodyPr/>
                    <a:lstStyle/>
                    <a:p>
                      <a:r>
                        <a:rPr lang="en-GB" sz="1600" dirty="0"/>
                        <a:t>Chicken</a:t>
                      </a:r>
                    </a:p>
                  </a:txBody>
                  <a:tcPr marL="91448" marR="91448" marT="45740" marB="4574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30</a:t>
                      </a:r>
                    </a:p>
                  </a:txBody>
                  <a:tcPr marL="91448" marR="91448" marT="45740" marB="4574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5703">
                <a:tc>
                  <a:txBody>
                    <a:bodyPr/>
                    <a:lstStyle/>
                    <a:p>
                      <a:r>
                        <a:rPr lang="en-GB" sz="1600" dirty="0"/>
                        <a:t>Fish</a:t>
                      </a:r>
                    </a:p>
                  </a:txBody>
                  <a:tcPr marL="91448" marR="91448" marT="45740" marB="4574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10</a:t>
                      </a:r>
                    </a:p>
                  </a:txBody>
                  <a:tcPr marL="91448" marR="91448" marT="45740" marB="45740"/>
                </a:tc>
                <a:extLst>
                  <a:ext uri="{0D108BD9-81ED-4DB2-BD59-A6C34878D82A}">
                    <a16:rowId xmlns:a16="http://schemas.microsoft.com/office/drawing/2014/main" val="2660745657"/>
                  </a:ext>
                </a:extLst>
              </a:tr>
              <a:tr h="225703">
                <a:tc>
                  <a:txBody>
                    <a:bodyPr/>
                    <a:lstStyle/>
                    <a:p>
                      <a:r>
                        <a:rPr lang="en-GB" sz="1600" dirty="0"/>
                        <a:t>Vegetarian</a:t>
                      </a:r>
                    </a:p>
                  </a:txBody>
                  <a:tcPr marL="91448" marR="91448" marT="45740" marB="4574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10</a:t>
                      </a:r>
                    </a:p>
                  </a:txBody>
                  <a:tcPr marL="91448" marR="91448" marT="45740" marB="45740"/>
                </a:tc>
                <a:extLst>
                  <a:ext uri="{0D108BD9-81ED-4DB2-BD59-A6C34878D82A}">
                    <a16:rowId xmlns:a16="http://schemas.microsoft.com/office/drawing/2014/main" val="7613999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126079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A8FDABED-B7F7-F84E-7E42-9606E52DB741}"/>
              </a:ext>
            </a:extLst>
          </p:cNvPr>
          <p:cNvGraphicFramePr>
            <a:graphicFrameLocks noGrp="1"/>
          </p:cNvGraphicFramePr>
          <p:nvPr/>
        </p:nvGraphicFramePr>
        <p:xfrm>
          <a:off x="417100" y="2353919"/>
          <a:ext cx="2794788" cy="10059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830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005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111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69805">
                <a:tc>
                  <a:txBody>
                    <a:bodyPr/>
                    <a:lstStyle/>
                    <a:p>
                      <a:endParaRPr lang="en-GB" sz="1600" dirty="0"/>
                    </a:p>
                  </a:txBody>
                  <a:tcPr marL="91448" marR="91448" marT="45740" marB="4574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Year 9</a:t>
                      </a:r>
                    </a:p>
                  </a:txBody>
                  <a:tcPr marL="91448" marR="91448" marT="45740" marB="4574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Year 10</a:t>
                      </a:r>
                    </a:p>
                  </a:txBody>
                  <a:tcPr marL="91448" marR="91448" marT="45740" marB="4574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5703">
                <a:tc>
                  <a:txBody>
                    <a:bodyPr/>
                    <a:lstStyle/>
                    <a:p>
                      <a:r>
                        <a:rPr lang="en-GB" sz="1600" dirty="0"/>
                        <a:t>Boys</a:t>
                      </a:r>
                    </a:p>
                  </a:txBody>
                  <a:tcPr marL="91448" marR="91448" marT="45740" marB="4574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600" dirty="0"/>
                    </a:p>
                  </a:txBody>
                  <a:tcPr marL="91448" marR="91448" marT="45740" marB="4574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GB" sz="1600" dirty="0"/>
                    </a:p>
                  </a:txBody>
                  <a:tcPr marL="91448" marR="91448" marT="45740" marB="4574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5703">
                <a:tc>
                  <a:txBody>
                    <a:bodyPr/>
                    <a:lstStyle/>
                    <a:p>
                      <a:r>
                        <a:rPr lang="en-GB" sz="1600" dirty="0"/>
                        <a:t>Girls</a:t>
                      </a:r>
                    </a:p>
                  </a:txBody>
                  <a:tcPr marL="91448" marR="91448" marT="45740" marB="4574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600" dirty="0"/>
                    </a:p>
                  </a:txBody>
                  <a:tcPr marL="91448" marR="91448" marT="45740" marB="45740"/>
                </a:tc>
                <a:tc>
                  <a:txBody>
                    <a:bodyPr/>
                    <a:lstStyle/>
                    <a:p>
                      <a:endParaRPr lang="en-GB" sz="1600" dirty="0"/>
                    </a:p>
                  </a:txBody>
                  <a:tcPr marL="91448" marR="91448" marT="45740" marB="4574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E708CE6F-5511-6E4C-8E87-02D563C5F7D9}"/>
              </a:ext>
            </a:extLst>
          </p:cNvPr>
          <p:cNvGraphicFramePr>
            <a:graphicFrameLocks noGrp="1"/>
          </p:cNvGraphicFramePr>
          <p:nvPr/>
        </p:nvGraphicFramePr>
        <p:xfrm>
          <a:off x="4649090" y="2364222"/>
          <a:ext cx="2794788" cy="10059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830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005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111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69805">
                <a:tc>
                  <a:txBody>
                    <a:bodyPr/>
                    <a:lstStyle/>
                    <a:p>
                      <a:endParaRPr lang="en-GB" sz="1600" dirty="0"/>
                    </a:p>
                  </a:txBody>
                  <a:tcPr marL="91448" marR="91448" marT="45740" marB="4574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Year 9</a:t>
                      </a:r>
                    </a:p>
                  </a:txBody>
                  <a:tcPr marL="91448" marR="91448" marT="45740" marB="4574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Year 10</a:t>
                      </a:r>
                    </a:p>
                  </a:txBody>
                  <a:tcPr marL="91448" marR="91448" marT="45740" marB="4574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5703">
                <a:tc>
                  <a:txBody>
                    <a:bodyPr/>
                    <a:lstStyle/>
                    <a:p>
                      <a:r>
                        <a:rPr lang="en-GB" sz="1600" dirty="0"/>
                        <a:t>Boys</a:t>
                      </a:r>
                    </a:p>
                  </a:txBody>
                  <a:tcPr marL="91448" marR="91448" marT="45740" marB="4574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600" dirty="0"/>
                    </a:p>
                  </a:txBody>
                  <a:tcPr marL="91448" marR="91448" marT="45740" marB="4574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GB" sz="1600" dirty="0"/>
                    </a:p>
                  </a:txBody>
                  <a:tcPr marL="91448" marR="91448" marT="45740" marB="4574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5703">
                <a:tc>
                  <a:txBody>
                    <a:bodyPr/>
                    <a:lstStyle/>
                    <a:p>
                      <a:r>
                        <a:rPr lang="en-GB" sz="1600" dirty="0"/>
                        <a:t>Girls</a:t>
                      </a:r>
                    </a:p>
                  </a:txBody>
                  <a:tcPr marL="91448" marR="91448" marT="45740" marB="4574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600" dirty="0"/>
                    </a:p>
                  </a:txBody>
                  <a:tcPr marL="91448" marR="91448" marT="45740" marB="45740"/>
                </a:tc>
                <a:tc>
                  <a:txBody>
                    <a:bodyPr/>
                    <a:lstStyle/>
                    <a:p>
                      <a:endParaRPr lang="en-GB" sz="1600" dirty="0"/>
                    </a:p>
                  </a:txBody>
                  <a:tcPr marL="91448" marR="91448" marT="45740" marB="4574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94E6D4CB-9CCE-B76E-DBE5-82F51F48728E}"/>
              </a:ext>
            </a:extLst>
          </p:cNvPr>
          <p:cNvGraphicFramePr>
            <a:graphicFrameLocks noGrp="1"/>
          </p:cNvGraphicFramePr>
          <p:nvPr/>
        </p:nvGraphicFramePr>
        <p:xfrm>
          <a:off x="8647465" y="2349693"/>
          <a:ext cx="2794788" cy="10059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830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005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111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69805">
                <a:tc>
                  <a:txBody>
                    <a:bodyPr/>
                    <a:lstStyle/>
                    <a:p>
                      <a:endParaRPr lang="en-GB" sz="1600" dirty="0"/>
                    </a:p>
                  </a:txBody>
                  <a:tcPr marL="91448" marR="91448" marT="45740" marB="4574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Year 9</a:t>
                      </a:r>
                    </a:p>
                  </a:txBody>
                  <a:tcPr marL="91448" marR="91448" marT="45740" marB="4574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Year 10</a:t>
                      </a:r>
                    </a:p>
                  </a:txBody>
                  <a:tcPr marL="91448" marR="91448" marT="45740" marB="4574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5703">
                <a:tc>
                  <a:txBody>
                    <a:bodyPr/>
                    <a:lstStyle/>
                    <a:p>
                      <a:r>
                        <a:rPr lang="en-GB" sz="1600" dirty="0"/>
                        <a:t>Boys</a:t>
                      </a:r>
                    </a:p>
                  </a:txBody>
                  <a:tcPr marL="91448" marR="91448" marT="45740" marB="4574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600" dirty="0"/>
                    </a:p>
                  </a:txBody>
                  <a:tcPr marL="91448" marR="91448" marT="45740" marB="4574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GB" sz="1600" dirty="0"/>
                    </a:p>
                  </a:txBody>
                  <a:tcPr marL="91448" marR="91448" marT="45740" marB="4574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5703">
                <a:tc>
                  <a:txBody>
                    <a:bodyPr/>
                    <a:lstStyle/>
                    <a:p>
                      <a:r>
                        <a:rPr lang="en-GB" sz="1600" dirty="0"/>
                        <a:t>Girls</a:t>
                      </a:r>
                    </a:p>
                  </a:txBody>
                  <a:tcPr marL="91448" marR="91448" marT="45740" marB="4574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600" dirty="0"/>
                    </a:p>
                  </a:txBody>
                  <a:tcPr marL="91448" marR="91448" marT="45740" marB="45740"/>
                </a:tc>
                <a:tc>
                  <a:txBody>
                    <a:bodyPr/>
                    <a:lstStyle/>
                    <a:p>
                      <a:endParaRPr lang="en-GB" sz="1600" dirty="0"/>
                    </a:p>
                  </a:txBody>
                  <a:tcPr marL="91448" marR="91448" marT="45740" marB="4574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25" name="Table 24">
            <a:extLst>
              <a:ext uri="{FF2B5EF4-FFF2-40B4-BE49-F238E27FC236}">
                <a16:creationId xmlns:a16="http://schemas.microsoft.com/office/drawing/2014/main" id="{8939B89B-F8AE-7198-ECC3-EC63C233A0E8}"/>
              </a:ext>
            </a:extLst>
          </p:cNvPr>
          <p:cNvGraphicFramePr>
            <a:graphicFrameLocks noGrp="1"/>
          </p:cNvGraphicFramePr>
          <p:nvPr/>
        </p:nvGraphicFramePr>
        <p:xfrm>
          <a:off x="417100" y="5723860"/>
          <a:ext cx="2794788" cy="10059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830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005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111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69805">
                <a:tc>
                  <a:txBody>
                    <a:bodyPr/>
                    <a:lstStyle/>
                    <a:p>
                      <a:endParaRPr lang="en-GB" sz="1600" dirty="0"/>
                    </a:p>
                  </a:txBody>
                  <a:tcPr marL="91448" marR="91448" marT="45740" marB="4574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Year 9</a:t>
                      </a:r>
                    </a:p>
                  </a:txBody>
                  <a:tcPr marL="91448" marR="91448" marT="45740" marB="4574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Year 10</a:t>
                      </a:r>
                    </a:p>
                  </a:txBody>
                  <a:tcPr marL="91448" marR="91448" marT="45740" marB="4574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5703">
                <a:tc>
                  <a:txBody>
                    <a:bodyPr/>
                    <a:lstStyle/>
                    <a:p>
                      <a:r>
                        <a:rPr lang="en-GB" sz="1600" dirty="0"/>
                        <a:t>Boys</a:t>
                      </a:r>
                    </a:p>
                  </a:txBody>
                  <a:tcPr marL="91448" marR="91448" marT="45740" marB="4574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600" dirty="0"/>
                    </a:p>
                  </a:txBody>
                  <a:tcPr marL="91448" marR="91448" marT="45740" marB="4574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GB" sz="1600" dirty="0"/>
                    </a:p>
                  </a:txBody>
                  <a:tcPr marL="91448" marR="91448" marT="45740" marB="4574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5703">
                <a:tc>
                  <a:txBody>
                    <a:bodyPr/>
                    <a:lstStyle/>
                    <a:p>
                      <a:r>
                        <a:rPr lang="en-GB" sz="1600" dirty="0"/>
                        <a:t>Girls</a:t>
                      </a:r>
                    </a:p>
                  </a:txBody>
                  <a:tcPr marL="91448" marR="91448" marT="45740" marB="4574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600" dirty="0"/>
                    </a:p>
                  </a:txBody>
                  <a:tcPr marL="91448" marR="91448" marT="45740" marB="45740"/>
                </a:tc>
                <a:tc>
                  <a:txBody>
                    <a:bodyPr/>
                    <a:lstStyle/>
                    <a:p>
                      <a:endParaRPr lang="en-GB" sz="1600" dirty="0"/>
                    </a:p>
                  </a:txBody>
                  <a:tcPr marL="91448" marR="91448" marT="45740" marB="4574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26" name="Table 25">
            <a:extLst>
              <a:ext uri="{FF2B5EF4-FFF2-40B4-BE49-F238E27FC236}">
                <a16:creationId xmlns:a16="http://schemas.microsoft.com/office/drawing/2014/main" id="{C2FDEE6F-6453-E5E1-F4C8-55BCE0D044CB}"/>
              </a:ext>
            </a:extLst>
          </p:cNvPr>
          <p:cNvGraphicFramePr>
            <a:graphicFrameLocks noGrp="1"/>
          </p:cNvGraphicFramePr>
          <p:nvPr/>
        </p:nvGraphicFramePr>
        <p:xfrm>
          <a:off x="4649090" y="5723860"/>
          <a:ext cx="2794788" cy="10059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830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005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111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69805">
                <a:tc>
                  <a:txBody>
                    <a:bodyPr/>
                    <a:lstStyle/>
                    <a:p>
                      <a:endParaRPr lang="en-GB" sz="1600" dirty="0"/>
                    </a:p>
                  </a:txBody>
                  <a:tcPr marL="91448" marR="91448" marT="45740" marB="4574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Year 9</a:t>
                      </a:r>
                    </a:p>
                  </a:txBody>
                  <a:tcPr marL="91448" marR="91448" marT="45740" marB="4574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Year 10</a:t>
                      </a:r>
                    </a:p>
                  </a:txBody>
                  <a:tcPr marL="91448" marR="91448" marT="45740" marB="4574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5703">
                <a:tc>
                  <a:txBody>
                    <a:bodyPr/>
                    <a:lstStyle/>
                    <a:p>
                      <a:r>
                        <a:rPr lang="en-GB" sz="1600" dirty="0"/>
                        <a:t>Boys</a:t>
                      </a:r>
                    </a:p>
                  </a:txBody>
                  <a:tcPr marL="91448" marR="91448" marT="45740" marB="4574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600" dirty="0"/>
                    </a:p>
                  </a:txBody>
                  <a:tcPr marL="91448" marR="91448" marT="45740" marB="4574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GB" sz="1600" dirty="0"/>
                    </a:p>
                  </a:txBody>
                  <a:tcPr marL="91448" marR="91448" marT="45740" marB="4574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5703">
                <a:tc>
                  <a:txBody>
                    <a:bodyPr/>
                    <a:lstStyle/>
                    <a:p>
                      <a:r>
                        <a:rPr lang="en-GB" sz="1600" dirty="0"/>
                        <a:t>Girls</a:t>
                      </a:r>
                    </a:p>
                  </a:txBody>
                  <a:tcPr marL="91448" marR="91448" marT="45740" marB="4574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600" dirty="0"/>
                    </a:p>
                  </a:txBody>
                  <a:tcPr marL="91448" marR="91448" marT="45740" marB="45740"/>
                </a:tc>
                <a:tc>
                  <a:txBody>
                    <a:bodyPr/>
                    <a:lstStyle/>
                    <a:p>
                      <a:endParaRPr lang="en-GB" sz="1600" dirty="0"/>
                    </a:p>
                  </a:txBody>
                  <a:tcPr marL="91448" marR="91448" marT="45740" marB="4574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27" name="Table 26">
            <a:extLst>
              <a:ext uri="{FF2B5EF4-FFF2-40B4-BE49-F238E27FC236}">
                <a16:creationId xmlns:a16="http://schemas.microsoft.com/office/drawing/2014/main" id="{99BDC991-5879-FC5D-F099-27A18D420AE6}"/>
              </a:ext>
            </a:extLst>
          </p:cNvPr>
          <p:cNvGraphicFramePr>
            <a:graphicFrameLocks noGrp="1"/>
          </p:cNvGraphicFramePr>
          <p:nvPr/>
        </p:nvGraphicFramePr>
        <p:xfrm>
          <a:off x="8647464" y="5723860"/>
          <a:ext cx="2794788" cy="10059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830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005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111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69805">
                <a:tc>
                  <a:txBody>
                    <a:bodyPr/>
                    <a:lstStyle/>
                    <a:p>
                      <a:endParaRPr lang="en-GB" sz="1600" dirty="0"/>
                    </a:p>
                  </a:txBody>
                  <a:tcPr marL="91448" marR="91448" marT="45740" marB="4574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Year 9</a:t>
                      </a:r>
                    </a:p>
                  </a:txBody>
                  <a:tcPr marL="91448" marR="91448" marT="45740" marB="4574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Year 10</a:t>
                      </a:r>
                    </a:p>
                  </a:txBody>
                  <a:tcPr marL="91448" marR="91448" marT="45740" marB="4574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5703">
                <a:tc>
                  <a:txBody>
                    <a:bodyPr/>
                    <a:lstStyle/>
                    <a:p>
                      <a:r>
                        <a:rPr lang="en-GB" sz="1600" dirty="0"/>
                        <a:t>Boys</a:t>
                      </a:r>
                    </a:p>
                  </a:txBody>
                  <a:tcPr marL="91448" marR="91448" marT="45740" marB="4574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600" dirty="0"/>
                    </a:p>
                  </a:txBody>
                  <a:tcPr marL="91448" marR="91448" marT="45740" marB="4574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GB" sz="1600" dirty="0"/>
                    </a:p>
                  </a:txBody>
                  <a:tcPr marL="91448" marR="91448" marT="45740" marB="4574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5703">
                <a:tc>
                  <a:txBody>
                    <a:bodyPr/>
                    <a:lstStyle/>
                    <a:p>
                      <a:r>
                        <a:rPr lang="en-GB" sz="1600" dirty="0"/>
                        <a:t>Girls</a:t>
                      </a:r>
                    </a:p>
                  </a:txBody>
                  <a:tcPr marL="91448" marR="91448" marT="45740" marB="4574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600" dirty="0"/>
                    </a:p>
                  </a:txBody>
                  <a:tcPr marL="91448" marR="91448" marT="45740" marB="45740"/>
                </a:tc>
                <a:tc>
                  <a:txBody>
                    <a:bodyPr/>
                    <a:lstStyle/>
                    <a:p>
                      <a:endParaRPr lang="en-GB" sz="1600" dirty="0"/>
                    </a:p>
                  </a:txBody>
                  <a:tcPr marL="91448" marR="91448" marT="45740" marB="4574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5157" name="Rectangle 6">
            <a:extLst>
              <a:ext uri="{FF2B5EF4-FFF2-40B4-BE49-F238E27FC236}">
                <a16:creationId xmlns:a16="http://schemas.microsoft.com/office/drawing/2014/main" id="{E46884C3-5008-4451-813F-C19657D1FD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206" y="1830687"/>
            <a:ext cx="372859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lvl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GB" altLang="en-US" sz="1200" dirty="0">
                <a:solidFill>
                  <a:prstClr val="black"/>
                </a:solidFill>
                <a:cs typeface="Arial" panose="020B0604020202020204" pitchFamily="34" charset="0"/>
              </a:rPr>
              <a:t>The school has </a:t>
            </a:r>
            <a:r>
              <a:rPr lang="en-GB" altLang="en-US" sz="1200" b="1" dirty="0">
                <a:solidFill>
                  <a:prstClr val="black"/>
                </a:solidFill>
                <a:cs typeface="Arial" panose="020B0604020202020204" pitchFamily="34" charset="0"/>
              </a:rPr>
              <a:t>500</a:t>
            </a:r>
            <a:r>
              <a:rPr lang="en-GB" altLang="en-US" sz="1200" dirty="0">
                <a:solidFill>
                  <a:prstClr val="black"/>
                </a:solidFill>
                <a:cs typeface="Arial" panose="020B0604020202020204" pitchFamily="34" charset="0"/>
              </a:rPr>
              <a:t> year nine and ten students in total. Estimate the frequency of each group.</a:t>
            </a:r>
          </a:p>
        </p:txBody>
      </p:sp>
      <p:sp>
        <p:nvSpPr>
          <p:cNvPr id="23" name="TextBox 5">
            <a:extLst>
              <a:ext uri="{FF2B5EF4-FFF2-40B4-BE49-F238E27FC236}">
                <a16:creationId xmlns:a16="http://schemas.microsoft.com/office/drawing/2014/main" id="{ED2BF4F0-75A9-4398-819C-50F21B4A89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207" y="116818"/>
            <a:ext cx="3571732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GB" altLang="en-US" sz="1600" dirty="0">
                <a:solidFill>
                  <a:prstClr val="black"/>
                </a:solidFill>
                <a:cs typeface="Arial" panose="020B0604020202020204" pitchFamily="34" charset="0"/>
              </a:rPr>
              <a:t>7. A sample is taken of students in years nine and ten. </a:t>
            </a:r>
          </a:p>
        </p:txBody>
      </p:sp>
      <p:graphicFrame>
        <p:nvGraphicFramePr>
          <p:cNvPr id="29" name="Table 28">
            <a:extLst>
              <a:ext uri="{FF2B5EF4-FFF2-40B4-BE49-F238E27FC236}">
                <a16:creationId xmlns:a16="http://schemas.microsoft.com/office/drawing/2014/main" id="{A5E99A1A-B07A-42B4-8F18-1AF6E9E7C59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0888252"/>
              </p:ext>
            </p:extLst>
          </p:nvPr>
        </p:nvGraphicFramePr>
        <p:xfrm>
          <a:off x="504315" y="763160"/>
          <a:ext cx="2620359" cy="10059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279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4434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480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69805">
                <a:tc>
                  <a:txBody>
                    <a:bodyPr/>
                    <a:lstStyle/>
                    <a:p>
                      <a:endParaRPr lang="en-GB" sz="1600" dirty="0"/>
                    </a:p>
                  </a:txBody>
                  <a:tcPr marL="91448" marR="91448" marT="45740" marB="4574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Year 9</a:t>
                      </a:r>
                    </a:p>
                  </a:txBody>
                  <a:tcPr marL="91448" marR="91448" marT="45740" marB="4574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Year 10</a:t>
                      </a:r>
                    </a:p>
                  </a:txBody>
                  <a:tcPr marL="91448" marR="91448" marT="45740" marB="4574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5703">
                <a:tc>
                  <a:txBody>
                    <a:bodyPr/>
                    <a:lstStyle/>
                    <a:p>
                      <a:r>
                        <a:rPr lang="en-GB" sz="1600" dirty="0"/>
                        <a:t>Boys</a:t>
                      </a:r>
                    </a:p>
                  </a:txBody>
                  <a:tcPr marL="91448" marR="91448" marT="45740" marB="4574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15</a:t>
                      </a:r>
                    </a:p>
                  </a:txBody>
                  <a:tcPr marL="91448" marR="91448" marT="45740" marB="4574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5</a:t>
                      </a:r>
                    </a:p>
                  </a:txBody>
                  <a:tcPr marL="91448" marR="91448" marT="45740" marB="4574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5703">
                <a:tc>
                  <a:txBody>
                    <a:bodyPr/>
                    <a:lstStyle/>
                    <a:p>
                      <a:r>
                        <a:rPr lang="en-GB" sz="1600" dirty="0"/>
                        <a:t>Girls</a:t>
                      </a:r>
                    </a:p>
                  </a:txBody>
                  <a:tcPr marL="91448" marR="91448" marT="45740" marB="4574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20</a:t>
                      </a:r>
                    </a:p>
                  </a:txBody>
                  <a:tcPr marL="91448" marR="91448" marT="45740" marB="45740"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10</a:t>
                      </a:r>
                    </a:p>
                  </a:txBody>
                  <a:tcPr marL="91448" marR="91448" marT="45740" marB="4574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CFEA51E1-C1A1-DCE7-B658-9BFDE0A66A49}"/>
              </a:ext>
            </a:extLst>
          </p:cNvPr>
          <p:cNvCxnSpPr>
            <a:cxnSpLocks/>
          </p:cNvCxnSpPr>
          <p:nvPr/>
        </p:nvCxnSpPr>
        <p:spPr>
          <a:xfrm>
            <a:off x="336000" y="3429000"/>
            <a:ext cx="11520000" cy="0"/>
          </a:xfrm>
          <a:prstGeom prst="line">
            <a:avLst/>
          </a:prstGeom>
          <a:ln w="317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E9442DB6-8858-E2EC-9B80-8B9E0B7970EB}"/>
              </a:ext>
            </a:extLst>
          </p:cNvPr>
          <p:cNvCxnSpPr>
            <a:cxnSpLocks/>
          </p:cNvCxnSpPr>
          <p:nvPr/>
        </p:nvCxnSpPr>
        <p:spPr>
          <a:xfrm>
            <a:off x="4064000" y="549000"/>
            <a:ext cx="0" cy="5760000"/>
          </a:xfrm>
          <a:prstGeom prst="line">
            <a:avLst/>
          </a:prstGeom>
          <a:ln w="317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7D94D553-9AE0-61DE-7936-2762F204377C}"/>
              </a:ext>
            </a:extLst>
          </p:cNvPr>
          <p:cNvCxnSpPr>
            <a:cxnSpLocks/>
          </p:cNvCxnSpPr>
          <p:nvPr/>
        </p:nvCxnSpPr>
        <p:spPr>
          <a:xfrm>
            <a:off x="8128000" y="549000"/>
            <a:ext cx="0" cy="5760000"/>
          </a:xfrm>
          <a:prstGeom prst="line">
            <a:avLst/>
          </a:prstGeom>
          <a:ln w="317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6">
            <a:extLst>
              <a:ext uri="{FF2B5EF4-FFF2-40B4-BE49-F238E27FC236}">
                <a16:creationId xmlns:a16="http://schemas.microsoft.com/office/drawing/2014/main" id="{70C9A99D-2835-D932-1D8D-848B65E140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76196" y="1840990"/>
            <a:ext cx="372859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lvl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GB" altLang="en-US" sz="1200" dirty="0">
                <a:solidFill>
                  <a:prstClr val="black"/>
                </a:solidFill>
                <a:cs typeface="Arial" panose="020B0604020202020204" pitchFamily="34" charset="0"/>
              </a:rPr>
              <a:t>The school has </a:t>
            </a:r>
            <a:r>
              <a:rPr lang="en-GB" altLang="en-US" sz="1200" b="1" dirty="0">
                <a:solidFill>
                  <a:prstClr val="black"/>
                </a:solidFill>
                <a:cs typeface="Arial" panose="020B0604020202020204" pitchFamily="34" charset="0"/>
              </a:rPr>
              <a:t>500</a:t>
            </a:r>
            <a:r>
              <a:rPr lang="en-GB" altLang="en-US" sz="1200" dirty="0">
                <a:solidFill>
                  <a:prstClr val="black"/>
                </a:solidFill>
                <a:cs typeface="Arial" panose="020B0604020202020204" pitchFamily="34" charset="0"/>
              </a:rPr>
              <a:t> year nine and ten students in total. Estimate the frequency of each group.</a:t>
            </a:r>
          </a:p>
        </p:txBody>
      </p:sp>
      <p:sp>
        <p:nvSpPr>
          <p:cNvPr id="9" name="TextBox 5">
            <a:extLst>
              <a:ext uri="{FF2B5EF4-FFF2-40B4-BE49-F238E27FC236}">
                <a16:creationId xmlns:a16="http://schemas.microsoft.com/office/drawing/2014/main" id="{D48EA31D-6602-DE9A-4355-AC3A8A20AD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76197" y="127121"/>
            <a:ext cx="3571732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GB" altLang="en-US" sz="1600" dirty="0">
                <a:solidFill>
                  <a:prstClr val="black"/>
                </a:solidFill>
                <a:cs typeface="Arial" panose="020B0604020202020204" pitchFamily="34" charset="0"/>
              </a:rPr>
              <a:t>8. A sample is taken of students in years nine and ten. </a:t>
            </a:r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01E685D7-37D1-2D78-6379-52343A7B221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0554109"/>
              </p:ext>
            </p:extLst>
          </p:nvPr>
        </p:nvGraphicFramePr>
        <p:xfrm>
          <a:off x="4736305" y="773463"/>
          <a:ext cx="2620359" cy="10059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279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4434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480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69805">
                <a:tc>
                  <a:txBody>
                    <a:bodyPr/>
                    <a:lstStyle/>
                    <a:p>
                      <a:endParaRPr lang="en-GB" sz="1600" dirty="0"/>
                    </a:p>
                  </a:txBody>
                  <a:tcPr marL="91448" marR="91448" marT="45740" marB="4574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Year 9</a:t>
                      </a:r>
                    </a:p>
                  </a:txBody>
                  <a:tcPr marL="91448" marR="91448" marT="45740" marB="4574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Year 10</a:t>
                      </a:r>
                    </a:p>
                  </a:txBody>
                  <a:tcPr marL="91448" marR="91448" marT="45740" marB="4574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5703">
                <a:tc>
                  <a:txBody>
                    <a:bodyPr/>
                    <a:lstStyle/>
                    <a:p>
                      <a:r>
                        <a:rPr lang="en-GB" sz="1600" dirty="0"/>
                        <a:t>Boys</a:t>
                      </a:r>
                    </a:p>
                  </a:txBody>
                  <a:tcPr marL="91448" marR="91448" marT="45740" marB="4574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30</a:t>
                      </a:r>
                    </a:p>
                  </a:txBody>
                  <a:tcPr marL="91448" marR="91448" marT="45740" marB="4574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10</a:t>
                      </a:r>
                    </a:p>
                  </a:txBody>
                  <a:tcPr marL="91448" marR="91448" marT="45740" marB="4574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5703">
                <a:tc>
                  <a:txBody>
                    <a:bodyPr/>
                    <a:lstStyle/>
                    <a:p>
                      <a:r>
                        <a:rPr lang="en-GB" sz="1600" dirty="0"/>
                        <a:t>Girls</a:t>
                      </a:r>
                    </a:p>
                  </a:txBody>
                  <a:tcPr marL="91448" marR="91448" marT="45740" marB="4574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40</a:t>
                      </a:r>
                    </a:p>
                  </a:txBody>
                  <a:tcPr marL="91448" marR="91448" marT="45740" marB="45740"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20</a:t>
                      </a:r>
                    </a:p>
                  </a:txBody>
                  <a:tcPr marL="91448" marR="91448" marT="45740" marB="4574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2" name="Rectangle 6">
            <a:extLst>
              <a:ext uri="{FF2B5EF4-FFF2-40B4-BE49-F238E27FC236}">
                <a16:creationId xmlns:a16="http://schemas.microsoft.com/office/drawing/2014/main" id="{C2E93524-D040-F3BF-BFB2-3B1D9F8DC8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74571" y="1826461"/>
            <a:ext cx="372859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lvl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GB" altLang="en-US" sz="1200" dirty="0">
                <a:solidFill>
                  <a:prstClr val="black"/>
                </a:solidFill>
                <a:cs typeface="Arial" panose="020B0604020202020204" pitchFamily="34" charset="0"/>
              </a:rPr>
              <a:t>The school has </a:t>
            </a:r>
            <a:r>
              <a:rPr lang="en-GB" altLang="en-US" sz="1200" b="1" dirty="0">
                <a:solidFill>
                  <a:prstClr val="black"/>
                </a:solidFill>
                <a:cs typeface="Arial" panose="020B0604020202020204" pitchFamily="34" charset="0"/>
              </a:rPr>
              <a:t>500</a:t>
            </a:r>
            <a:r>
              <a:rPr lang="en-GB" altLang="en-US" sz="1200" dirty="0">
                <a:solidFill>
                  <a:prstClr val="black"/>
                </a:solidFill>
                <a:cs typeface="Arial" panose="020B0604020202020204" pitchFamily="34" charset="0"/>
              </a:rPr>
              <a:t> year nine and ten students in total. Estimate the frequency of each group.</a:t>
            </a:r>
          </a:p>
        </p:txBody>
      </p:sp>
      <p:sp>
        <p:nvSpPr>
          <p:cNvPr id="13" name="TextBox 5">
            <a:extLst>
              <a:ext uri="{FF2B5EF4-FFF2-40B4-BE49-F238E27FC236}">
                <a16:creationId xmlns:a16="http://schemas.microsoft.com/office/drawing/2014/main" id="{4468C664-AAE7-1117-6332-1CD428FEF4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74572" y="112592"/>
            <a:ext cx="3571732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GB" altLang="en-US" sz="1600" dirty="0">
                <a:solidFill>
                  <a:prstClr val="black"/>
                </a:solidFill>
                <a:cs typeface="Arial" panose="020B0604020202020204" pitchFamily="34" charset="0"/>
              </a:rPr>
              <a:t>9. A sample is taken of students in years nine and ten. </a:t>
            </a:r>
          </a:p>
        </p:txBody>
      </p:sp>
      <p:graphicFrame>
        <p:nvGraphicFramePr>
          <p:cNvPr id="14" name="Table 13">
            <a:extLst>
              <a:ext uri="{FF2B5EF4-FFF2-40B4-BE49-F238E27FC236}">
                <a16:creationId xmlns:a16="http://schemas.microsoft.com/office/drawing/2014/main" id="{66301C7E-E0EF-F0F3-87F9-365482A411D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0091240"/>
              </p:ext>
            </p:extLst>
          </p:nvPr>
        </p:nvGraphicFramePr>
        <p:xfrm>
          <a:off x="8734680" y="758934"/>
          <a:ext cx="2620359" cy="10059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279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4434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480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69805">
                <a:tc>
                  <a:txBody>
                    <a:bodyPr/>
                    <a:lstStyle/>
                    <a:p>
                      <a:endParaRPr lang="en-GB" sz="1600" dirty="0"/>
                    </a:p>
                  </a:txBody>
                  <a:tcPr marL="91448" marR="91448" marT="45740" marB="4574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Year 9</a:t>
                      </a:r>
                    </a:p>
                  </a:txBody>
                  <a:tcPr marL="91448" marR="91448" marT="45740" marB="4574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Year 10</a:t>
                      </a:r>
                    </a:p>
                  </a:txBody>
                  <a:tcPr marL="91448" marR="91448" marT="45740" marB="4574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5703">
                <a:tc>
                  <a:txBody>
                    <a:bodyPr/>
                    <a:lstStyle/>
                    <a:p>
                      <a:r>
                        <a:rPr lang="en-GB" sz="1600" dirty="0"/>
                        <a:t>Boys</a:t>
                      </a:r>
                    </a:p>
                  </a:txBody>
                  <a:tcPr marL="91448" marR="91448" marT="45740" marB="4574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35</a:t>
                      </a:r>
                    </a:p>
                  </a:txBody>
                  <a:tcPr marL="91448" marR="91448" marT="45740" marB="4574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15</a:t>
                      </a:r>
                    </a:p>
                  </a:txBody>
                  <a:tcPr marL="91448" marR="91448" marT="45740" marB="4574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5703">
                <a:tc>
                  <a:txBody>
                    <a:bodyPr/>
                    <a:lstStyle/>
                    <a:p>
                      <a:r>
                        <a:rPr lang="en-GB" sz="1600" dirty="0"/>
                        <a:t>Girls</a:t>
                      </a:r>
                    </a:p>
                  </a:txBody>
                  <a:tcPr marL="91448" marR="91448" marT="45740" marB="4574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45</a:t>
                      </a:r>
                    </a:p>
                  </a:txBody>
                  <a:tcPr marL="91448" marR="91448" marT="45740" marB="45740"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25</a:t>
                      </a:r>
                    </a:p>
                  </a:txBody>
                  <a:tcPr marL="91448" marR="91448" marT="45740" marB="4574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6" name="Rectangle 6">
            <a:extLst>
              <a:ext uri="{FF2B5EF4-FFF2-40B4-BE49-F238E27FC236}">
                <a16:creationId xmlns:a16="http://schemas.microsoft.com/office/drawing/2014/main" id="{DCB42154-9DFE-C167-5EF3-8359B48D0E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206" y="5200628"/>
            <a:ext cx="372859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lvl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GB" altLang="en-US" sz="1200" dirty="0">
                <a:solidFill>
                  <a:prstClr val="black"/>
                </a:solidFill>
                <a:cs typeface="Arial" panose="020B0604020202020204" pitchFamily="34" charset="0"/>
              </a:rPr>
              <a:t>The school has </a:t>
            </a:r>
            <a:r>
              <a:rPr lang="en-GB" altLang="en-US" sz="1200" b="1" dirty="0">
                <a:solidFill>
                  <a:prstClr val="black"/>
                </a:solidFill>
                <a:cs typeface="Arial" panose="020B0604020202020204" pitchFamily="34" charset="0"/>
              </a:rPr>
              <a:t>250</a:t>
            </a:r>
            <a:r>
              <a:rPr lang="en-GB" altLang="en-US" sz="1200" dirty="0">
                <a:solidFill>
                  <a:prstClr val="black"/>
                </a:solidFill>
                <a:cs typeface="Arial" panose="020B0604020202020204" pitchFamily="34" charset="0"/>
              </a:rPr>
              <a:t> year nine and ten students in total. Estimate the frequency of each group.</a:t>
            </a:r>
          </a:p>
        </p:txBody>
      </p:sp>
      <p:sp>
        <p:nvSpPr>
          <p:cNvPr id="17" name="TextBox 5">
            <a:extLst>
              <a:ext uri="{FF2B5EF4-FFF2-40B4-BE49-F238E27FC236}">
                <a16:creationId xmlns:a16="http://schemas.microsoft.com/office/drawing/2014/main" id="{F28BC38A-955B-3B02-318C-1CA415D3E7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207" y="3486759"/>
            <a:ext cx="3571732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GB" altLang="en-US" sz="1600" dirty="0">
                <a:solidFill>
                  <a:prstClr val="black"/>
                </a:solidFill>
                <a:cs typeface="Arial" panose="020B0604020202020204" pitchFamily="34" charset="0"/>
              </a:rPr>
              <a:t>10. A sample is taken of students in years nine and ten. </a:t>
            </a:r>
          </a:p>
        </p:txBody>
      </p:sp>
      <p:graphicFrame>
        <p:nvGraphicFramePr>
          <p:cNvPr id="18" name="Table 17">
            <a:extLst>
              <a:ext uri="{FF2B5EF4-FFF2-40B4-BE49-F238E27FC236}">
                <a16:creationId xmlns:a16="http://schemas.microsoft.com/office/drawing/2014/main" id="{7D7633C9-6CB7-D38F-77ED-82B00DB8FE3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625501"/>
              </p:ext>
            </p:extLst>
          </p:nvPr>
        </p:nvGraphicFramePr>
        <p:xfrm>
          <a:off x="504315" y="4133101"/>
          <a:ext cx="2620359" cy="10059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279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4434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480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69805">
                <a:tc>
                  <a:txBody>
                    <a:bodyPr/>
                    <a:lstStyle/>
                    <a:p>
                      <a:endParaRPr lang="en-GB" sz="1600" dirty="0"/>
                    </a:p>
                  </a:txBody>
                  <a:tcPr marL="91448" marR="91448" marT="45740" marB="4574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Year 9</a:t>
                      </a:r>
                    </a:p>
                  </a:txBody>
                  <a:tcPr marL="91448" marR="91448" marT="45740" marB="4574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Year 10</a:t>
                      </a:r>
                    </a:p>
                  </a:txBody>
                  <a:tcPr marL="91448" marR="91448" marT="45740" marB="4574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5703">
                <a:tc>
                  <a:txBody>
                    <a:bodyPr/>
                    <a:lstStyle/>
                    <a:p>
                      <a:r>
                        <a:rPr lang="en-GB" sz="1600" dirty="0"/>
                        <a:t>Boys</a:t>
                      </a:r>
                    </a:p>
                  </a:txBody>
                  <a:tcPr marL="91448" marR="91448" marT="45740" marB="4574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15</a:t>
                      </a:r>
                    </a:p>
                  </a:txBody>
                  <a:tcPr marL="91448" marR="91448" marT="45740" marB="4574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5</a:t>
                      </a:r>
                    </a:p>
                  </a:txBody>
                  <a:tcPr marL="91448" marR="91448" marT="45740" marB="4574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5703">
                <a:tc>
                  <a:txBody>
                    <a:bodyPr/>
                    <a:lstStyle/>
                    <a:p>
                      <a:r>
                        <a:rPr lang="en-GB" sz="1600" dirty="0"/>
                        <a:t>Girls</a:t>
                      </a:r>
                    </a:p>
                  </a:txBody>
                  <a:tcPr marL="91448" marR="91448" marT="45740" marB="4574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20</a:t>
                      </a:r>
                    </a:p>
                  </a:txBody>
                  <a:tcPr marL="91448" marR="91448" marT="45740" marB="45740"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10</a:t>
                      </a:r>
                    </a:p>
                  </a:txBody>
                  <a:tcPr marL="91448" marR="91448" marT="45740" marB="4574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20" name="Rectangle 6">
            <a:extLst>
              <a:ext uri="{FF2B5EF4-FFF2-40B4-BE49-F238E27FC236}">
                <a16:creationId xmlns:a16="http://schemas.microsoft.com/office/drawing/2014/main" id="{1F4A900A-C53B-3F47-9795-B9FDD84114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76196" y="5200628"/>
            <a:ext cx="372859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lvl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GB" altLang="en-US" sz="1200" dirty="0">
                <a:solidFill>
                  <a:prstClr val="black"/>
                </a:solidFill>
                <a:cs typeface="Arial" panose="020B0604020202020204" pitchFamily="34" charset="0"/>
              </a:rPr>
              <a:t>The school has </a:t>
            </a:r>
            <a:r>
              <a:rPr lang="en-GB" altLang="en-US" sz="1200" b="1" dirty="0">
                <a:solidFill>
                  <a:prstClr val="black"/>
                </a:solidFill>
                <a:cs typeface="Arial" panose="020B0604020202020204" pitchFamily="34" charset="0"/>
              </a:rPr>
              <a:t>500</a:t>
            </a:r>
            <a:r>
              <a:rPr lang="en-GB" altLang="en-US" sz="1200" dirty="0">
                <a:solidFill>
                  <a:prstClr val="black"/>
                </a:solidFill>
                <a:cs typeface="Arial" panose="020B0604020202020204" pitchFamily="34" charset="0"/>
              </a:rPr>
              <a:t> year nine and ten students in total. Estimate the frequency of each group.</a:t>
            </a:r>
          </a:p>
        </p:txBody>
      </p:sp>
      <p:sp>
        <p:nvSpPr>
          <p:cNvPr id="21" name="TextBox 5">
            <a:extLst>
              <a:ext uri="{FF2B5EF4-FFF2-40B4-BE49-F238E27FC236}">
                <a16:creationId xmlns:a16="http://schemas.microsoft.com/office/drawing/2014/main" id="{E8FFC96B-4999-DD64-67EB-2E64690000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76197" y="3486759"/>
            <a:ext cx="3571732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GB" altLang="en-US" sz="1600" dirty="0">
                <a:solidFill>
                  <a:prstClr val="black"/>
                </a:solidFill>
                <a:cs typeface="Arial" panose="020B0604020202020204" pitchFamily="34" charset="0"/>
              </a:rPr>
              <a:t>11. A sample is taken of students in years nine and ten. </a:t>
            </a:r>
          </a:p>
        </p:txBody>
      </p:sp>
      <p:graphicFrame>
        <p:nvGraphicFramePr>
          <p:cNvPr id="22" name="Table 21">
            <a:extLst>
              <a:ext uri="{FF2B5EF4-FFF2-40B4-BE49-F238E27FC236}">
                <a16:creationId xmlns:a16="http://schemas.microsoft.com/office/drawing/2014/main" id="{0DD7F2D1-8914-CD29-2950-94FE93BB9BB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6642394"/>
              </p:ext>
            </p:extLst>
          </p:nvPr>
        </p:nvGraphicFramePr>
        <p:xfrm>
          <a:off x="4736305" y="4133101"/>
          <a:ext cx="2620359" cy="10059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279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4434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480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69805">
                <a:tc>
                  <a:txBody>
                    <a:bodyPr/>
                    <a:lstStyle/>
                    <a:p>
                      <a:endParaRPr lang="en-GB" sz="1600" dirty="0"/>
                    </a:p>
                  </a:txBody>
                  <a:tcPr marL="91448" marR="91448" marT="45740" marB="4574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Year 9</a:t>
                      </a:r>
                    </a:p>
                  </a:txBody>
                  <a:tcPr marL="91448" marR="91448" marT="45740" marB="4574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Year 10</a:t>
                      </a:r>
                    </a:p>
                  </a:txBody>
                  <a:tcPr marL="91448" marR="91448" marT="45740" marB="4574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5703">
                <a:tc>
                  <a:txBody>
                    <a:bodyPr/>
                    <a:lstStyle/>
                    <a:p>
                      <a:r>
                        <a:rPr lang="en-GB" sz="1600" dirty="0"/>
                        <a:t>Boys</a:t>
                      </a:r>
                    </a:p>
                  </a:txBody>
                  <a:tcPr marL="91448" marR="91448" marT="45740" marB="4574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10</a:t>
                      </a:r>
                    </a:p>
                  </a:txBody>
                  <a:tcPr marL="91448" marR="91448" marT="45740" marB="4574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10</a:t>
                      </a:r>
                    </a:p>
                  </a:txBody>
                  <a:tcPr marL="91448" marR="91448" marT="45740" marB="4574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5703">
                <a:tc>
                  <a:txBody>
                    <a:bodyPr/>
                    <a:lstStyle/>
                    <a:p>
                      <a:r>
                        <a:rPr lang="en-GB" sz="1600" dirty="0"/>
                        <a:t>Girls</a:t>
                      </a:r>
                    </a:p>
                  </a:txBody>
                  <a:tcPr marL="91448" marR="91448" marT="45740" marB="4574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10</a:t>
                      </a:r>
                    </a:p>
                  </a:txBody>
                  <a:tcPr marL="91448" marR="91448" marT="45740" marB="45740"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10</a:t>
                      </a:r>
                    </a:p>
                  </a:txBody>
                  <a:tcPr marL="91448" marR="91448" marT="45740" marB="4574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6" name="TextBox 5">
            <a:extLst>
              <a:ext uri="{FF2B5EF4-FFF2-40B4-BE49-F238E27FC236}">
                <a16:creationId xmlns:a16="http://schemas.microsoft.com/office/drawing/2014/main" id="{3736F886-73FC-9D16-58DA-EA5CF9875E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74571" y="3486759"/>
            <a:ext cx="3571732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GB" altLang="en-US" sz="1600" dirty="0">
                <a:solidFill>
                  <a:prstClr val="black"/>
                </a:solidFill>
                <a:cs typeface="Arial" panose="020B0604020202020204" pitchFamily="34" charset="0"/>
              </a:rPr>
              <a:t>12. A sample is taken of students in years nine and ten. </a:t>
            </a:r>
          </a:p>
        </p:txBody>
      </p:sp>
      <p:graphicFrame>
        <p:nvGraphicFramePr>
          <p:cNvPr id="52" name="Table 51">
            <a:extLst>
              <a:ext uri="{FF2B5EF4-FFF2-40B4-BE49-F238E27FC236}">
                <a16:creationId xmlns:a16="http://schemas.microsoft.com/office/drawing/2014/main" id="{E66AA4AC-D822-D78B-A2C2-9DBE2633528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9930363"/>
              </p:ext>
            </p:extLst>
          </p:nvPr>
        </p:nvGraphicFramePr>
        <p:xfrm>
          <a:off x="8734679" y="4133101"/>
          <a:ext cx="2620359" cy="10059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279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4434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480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69805">
                <a:tc>
                  <a:txBody>
                    <a:bodyPr/>
                    <a:lstStyle/>
                    <a:p>
                      <a:endParaRPr lang="en-GB" sz="1600" dirty="0"/>
                    </a:p>
                  </a:txBody>
                  <a:tcPr marL="91448" marR="91448" marT="45740" marB="4574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Year 9</a:t>
                      </a:r>
                    </a:p>
                  </a:txBody>
                  <a:tcPr marL="91448" marR="91448" marT="45740" marB="4574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Year 10</a:t>
                      </a:r>
                    </a:p>
                  </a:txBody>
                  <a:tcPr marL="91448" marR="91448" marT="45740" marB="4574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5703">
                <a:tc>
                  <a:txBody>
                    <a:bodyPr/>
                    <a:lstStyle/>
                    <a:p>
                      <a:r>
                        <a:rPr lang="en-GB" sz="1600" dirty="0"/>
                        <a:t>Boys</a:t>
                      </a:r>
                    </a:p>
                  </a:txBody>
                  <a:tcPr marL="91448" marR="91448" marT="45740" marB="4574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20</a:t>
                      </a:r>
                    </a:p>
                  </a:txBody>
                  <a:tcPr marL="91448" marR="91448" marT="45740" marB="4574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10</a:t>
                      </a:r>
                    </a:p>
                  </a:txBody>
                  <a:tcPr marL="91448" marR="91448" marT="45740" marB="4574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5703">
                <a:tc>
                  <a:txBody>
                    <a:bodyPr/>
                    <a:lstStyle/>
                    <a:p>
                      <a:r>
                        <a:rPr lang="en-GB" sz="1600" dirty="0"/>
                        <a:t>Girls</a:t>
                      </a:r>
                    </a:p>
                  </a:txBody>
                  <a:tcPr marL="91448" marR="91448" marT="45740" marB="4574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10</a:t>
                      </a:r>
                    </a:p>
                  </a:txBody>
                  <a:tcPr marL="91448" marR="91448" marT="45740" marB="45740"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10</a:t>
                      </a:r>
                    </a:p>
                  </a:txBody>
                  <a:tcPr marL="91448" marR="91448" marT="45740" marB="4574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54" name="Rectangle 6">
            <a:extLst>
              <a:ext uri="{FF2B5EF4-FFF2-40B4-BE49-F238E27FC236}">
                <a16:creationId xmlns:a16="http://schemas.microsoft.com/office/drawing/2014/main" id="{A4EABD30-E3E5-FE78-73D4-3FF6D41241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73070" y="5200628"/>
            <a:ext cx="372859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lvl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GB" altLang="en-US" sz="1200" dirty="0">
                <a:solidFill>
                  <a:prstClr val="black"/>
                </a:solidFill>
                <a:cs typeface="Arial" panose="020B0604020202020204" pitchFamily="34" charset="0"/>
              </a:rPr>
              <a:t>The school has </a:t>
            </a:r>
            <a:r>
              <a:rPr lang="en-GB" altLang="en-US" sz="1200" b="1" dirty="0">
                <a:solidFill>
                  <a:prstClr val="black"/>
                </a:solidFill>
                <a:cs typeface="Arial" panose="020B0604020202020204" pitchFamily="34" charset="0"/>
              </a:rPr>
              <a:t>500</a:t>
            </a:r>
            <a:r>
              <a:rPr lang="en-GB" altLang="en-US" sz="1200" dirty="0">
                <a:solidFill>
                  <a:prstClr val="black"/>
                </a:solidFill>
                <a:cs typeface="Arial" panose="020B0604020202020204" pitchFamily="34" charset="0"/>
              </a:rPr>
              <a:t> year nine and ten students in total. Estimate the frequency of each group.</a:t>
            </a:r>
          </a:p>
        </p:txBody>
      </p:sp>
    </p:spTree>
    <p:extLst>
      <p:ext uri="{BB962C8B-B14F-4D97-AF65-F5344CB8AC3E}">
        <p14:creationId xmlns:p14="http://schemas.microsoft.com/office/powerpoint/2010/main" val="21226123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 2" id="{858402C0-A60E-4CAD-9596-562C0E321093}" vid="{D494FB1D-7A2A-44B5-ACF6-527D47367E6A}"/>
    </a:ext>
  </a:extLst>
</a:theme>
</file>

<file path=ppt/theme/theme2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Date &amp; Title</Template>
  <TotalTime>110</TotalTime>
  <Words>805</Words>
  <Application>Microsoft Macintosh PowerPoint</Application>
  <PresentationFormat>Widescreen</PresentationFormat>
  <Paragraphs>228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Aptos</vt:lpstr>
      <vt:lpstr>Arial</vt:lpstr>
      <vt:lpstr>Calibri</vt:lpstr>
      <vt:lpstr>Calibri Light</vt:lpstr>
      <vt:lpstr>Office Theme</vt:lpstr>
      <vt:lpstr>1_Office Theme</vt:lpstr>
      <vt:lpstr>Using samples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Blank</dc:title>
  <dc:creator>Christopher Potter</dc:creator>
  <cp:lastModifiedBy>Craig Barton</cp:lastModifiedBy>
  <cp:revision>6</cp:revision>
  <dcterms:created xsi:type="dcterms:W3CDTF">2022-06-08T08:59:29Z</dcterms:created>
  <dcterms:modified xsi:type="dcterms:W3CDTF">2025-04-14T09:29:14Z</dcterms:modified>
</cp:coreProperties>
</file>