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89" r:id="rId3"/>
    <p:sldId id="341" r:id="rId4"/>
    <p:sldId id="342" r:id="rId5"/>
    <p:sldId id="344" r:id="rId6"/>
    <p:sldId id="34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BBA2D-9B8B-493C-9D2A-BB8922049DEB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0FAE8-51BA-464B-97B8-96940ED1E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3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5D08-0514-45E0-ACD2-27A79F546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6E947-BB2B-4983-965F-DA1CE0006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FEDF5-0D44-488E-BCA7-5DC04910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CF42B-812A-403A-B557-8F1D3B64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4BDF1-3FA8-46BA-B344-3CEDC986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6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9CFC-3BBC-4D65-A795-C8DE5984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82B9D-AF4F-4010-84DA-B5EA432BA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6D300-C16D-49A0-A6CB-C5B18E745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015DC-8264-450D-9614-ECEC9CFD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1981-E811-4D46-8FE6-B2D65251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6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66685-5AD2-45D2-B5DA-86258D0F7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8D236-CE76-459A-AE25-82EA8FCB5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A5720-2643-455F-BD5E-FDF44D26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CF552-14B6-4729-A75C-29589E2D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E5133-D586-4821-88BE-80AD00BD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2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1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1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904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19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2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01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43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DCF-62E2-4799-92A4-5EAA5235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5FD01-9741-44F4-86A0-3CA8E572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84910-99C9-4528-B872-C64557B01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28872-5246-4225-8D9E-107E1BE5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E0E07-AF9A-438D-AC0A-EE60D735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2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38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89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6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FB3C-2429-48EC-9BE1-0979C2F7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9BA07-3298-4E91-A7F4-DDA5DE895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2E74A-4867-4F64-A185-878FC2D4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E0A5E-3A18-4E9A-BA5D-F6792817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4D41A-05E9-417E-9605-96803AA7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6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A066-8CE0-4C0D-A7D6-7D9C84DF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5E0C4-521D-41C9-88FE-689FFA4B4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54691-47F1-4E8E-837E-77FEBC72A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DE81F-46FD-4C1B-8217-2848E93A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ACFFD-A864-49AF-81FC-44B9A677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9AA4C-7288-4C01-8977-FA5ED9F3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1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B70A-2286-4A7E-B0A4-640DC59B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1AB0F-90E2-4E0D-8B34-383E74103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54DEF-3BD5-4485-BF39-AFF77A5DC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F9456-FEC2-4C01-BA1B-3952028DE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8A8B6-D7F4-4362-AE26-464DD9AFB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F93464-EB4C-4F33-8180-6876467A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95B42E-F1AB-4D9F-8C75-5A06783E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8E3B1-0B69-42BB-8CD2-FD78FB51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8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9E8C-944E-4CF7-997A-1546D253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26CCF0-F708-4904-8780-1B47673E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1E1C2-55AB-4A2F-81D7-390FD18E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85CBD-7C27-44D3-B6B4-03B7CA7B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80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F0978-D075-4918-87CB-4A9245A3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6363A-5022-4912-82ED-3BA27700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75D0D-D043-4F87-893A-CD136E2F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54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226D-AE82-4C98-A9CD-C3FCCB2B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3FD7-343A-4F4F-98F7-E1905797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591FB-2B86-42E4-A53F-852E07DFA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22C6E-5E2E-409F-85CD-9CB835A8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F442B-E8FF-43DA-BCD4-148FA045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FA5E0-0B16-40D0-89F3-EBBD5D19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8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41E2-23E4-405E-9D3C-517396E0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D9F30-FAAC-4A60-9F0C-03DCC278A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1CA30-BDF0-47FE-85EC-EB4FD7013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BB179-E8A5-416E-9DC1-391BE4B7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741CB-9EE0-4B95-95A2-CB40B7DA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2F4ED-531A-4B0C-9C6C-3D0052AE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7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8CE4E-8679-49CC-9063-B3D05C50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DBB2C-252B-403D-B9A2-47C903460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037D9-3D3C-4C36-B69C-7718FCA56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41D2-BA9A-4050-9AF1-AEEE9C4BF80A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A9F7-B0B3-4EDD-8EA5-8E1719AF7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AD041-D114-4DF6-A343-A3CCD570B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1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4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Using samples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111119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F8C586CF-3AAB-4F6A-0309-D7AF3DDC5B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3822122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81BDE03-56DF-2B0B-7178-86FC0017B1F7}"/>
              </a:ext>
            </a:extLst>
          </p:cNvPr>
          <p:cNvGrpSpPr/>
          <p:nvPr/>
        </p:nvGrpSpPr>
        <p:grpSpPr>
          <a:xfrm>
            <a:off x="-24000" y="0"/>
            <a:ext cx="12240000" cy="6858000"/>
            <a:chOff x="-24000" y="0"/>
            <a:chExt cx="12240000" cy="6858000"/>
          </a:xfrm>
        </p:grpSpPr>
        <p:sp>
          <p:nvSpPr>
            <p:cNvPr id="3" name="TextBox 2"/>
            <p:cNvSpPr txBox="1"/>
            <p:nvPr/>
          </p:nvSpPr>
          <p:spPr>
            <a:xfrm>
              <a:off x="1830428" y="57300"/>
              <a:ext cx="1767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en-GB" dirty="0">
                  <a:solidFill>
                    <a:prstClr val="black"/>
                  </a:solidFill>
                  <a:latin typeface="Calibri" panose="020F0502020204030204"/>
                </a:rPr>
                <a:t>Worked Example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50781" y="57300"/>
              <a:ext cx="1767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en-GB" dirty="0">
                  <a:solidFill>
                    <a:prstClr val="black"/>
                  </a:solidFill>
                  <a:latin typeface="Calibri" panose="020F0502020204030204"/>
                </a:rPr>
                <a:t>Your Turn</a:t>
              </a:r>
            </a:p>
          </p:txBody>
        </p:sp>
        <p:cxnSp>
          <p:nvCxnSpPr>
            <p:cNvPr id="8" name="Straight Connector 7"/>
            <p:cNvCxnSpPr>
              <a:cxnSpLocks/>
            </p:cNvCxnSpPr>
            <p:nvPr/>
          </p:nvCxnSpPr>
          <p:spPr>
            <a:xfrm>
              <a:off x="5922019" y="0"/>
              <a:ext cx="0" cy="6858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-24000" y="483931"/>
              <a:ext cx="12240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1D67E69-0B0F-47BA-8BBA-606F34F775F6}"/>
              </a:ext>
            </a:extLst>
          </p:cNvPr>
          <p:cNvSpPr txBox="1"/>
          <p:nvPr/>
        </p:nvSpPr>
        <p:spPr>
          <a:xfrm>
            <a:off x="107699" y="745727"/>
            <a:ext cx="553563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 headteacher takes a sample of 50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The table shows the number of students in different school years.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03041"/>
              </p:ext>
            </p:extLst>
          </p:nvPr>
        </p:nvGraphicFramePr>
        <p:xfrm>
          <a:off x="177946" y="1405836"/>
          <a:ext cx="3916342" cy="2234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354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Pupils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Seven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Eight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Nine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559819236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Ten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12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095889763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Eleven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916890492"/>
                  </a:ext>
                </a:extLst>
              </a:tr>
            </a:tbl>
          </a:graphicData>
        </a:graphic>
      </p:graphicFrame>
      <p:sp>
        <p:nvSpPr>
          <p:cNvPr id="12" name="TextBox 5">
            <a:extLst>
              <a:ext uri="{FF2B5EF4-FFF2-40B4-BE49-F238E27FC236}">
                <a16:creationId xmlns:a16="http://schemas.microsoft.com/office/drawing/2014/main" id="{74E956FB-7260-42C0-91F9-1EE1E0F7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99" y="3820132"/>
            <a:ext cx="4944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The school has 400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Estimate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how many pupils are in </a:t>
            </a:r>
            <a:r>
              <a:rPr lang="en-GB" alt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year nine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0AD59E-8CDF-4F8C-66FC-0DDA1F33315D}"/>
              </a:ext>
            </a:extLst>
          </p:cNvPr>
          <p:cNvSpPr txBox="1"/>
          <p:nvPr/>
        </p:nvSpPr>
        <p:spPr>
          <a:xfrm>
            <a:off x="6202894" y="745727"/>
            <a:ext cx="553563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 headteacher takes a sample of 50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The table shows the number of students in different school years.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6C5254F-6934-523E-13E6-16B6662E0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31315"/>
              </p:ext>
            </p:extLst>
          </p:nvPr>
        </p:nvGraphicFramePr>
        <p:xfrm>
          <a:off x="6273141" y="1419904"/>
          <a:ext cx="3916342" cy="2234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354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Pupils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Seven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Eight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12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Nine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559819236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Ten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095889763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Eleven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916890492"/>
                  </a:ext>
                </a:extLst>
              </a:tr>
            </a:tbl>
          </a:graphicData>
        </a:graphic>
      </p:graphicFrame>
      <p:sp>
        <p:nvSpPr>
          <p:cNvPr id="15" name="TextBox 5">
            <a:extLst>
              <a:ext uri="{FF2B5EF4-FFF2-40B4-BE49-F238E27FC236}">
                <a16:creationId xmlns:a16="http://schemas.microsoft.com/office/drawing/2014/main" id="{9DA12A45-F67E-23B6-1D60-2B16E7CDD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704" y="3820131"/>
            <a:ext cx="4944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The school has 500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Estimate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how many pupils are in </a:t>
            </a:r>
            <a:r>
              <a:rPr lang="en-GB" alt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year nine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728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81BDE03-56DF-2B0B-7178-86FC0017B1F7}"/>
              </a:ext>
            </a:extLst>
          </p:cNvPr>
          <p:cNvGrpSpPr/>
          <p:nvPr/>
        </p:nvGrpSpPr>
        <p:grpSpPr>
          <a:xfrm>
            <a:off x="-24000" y="0"/>
            <a:ext cx="12240000" cy="6858000"/>
            <a:chOff x="-24000" y="0"/>
            <a:chExt cx="12240000" cy="6858000"/>
          </a:xfrm>
        </p:grpSpPr>
        <p:sp>
          <p:nvSpPr>
            <p:cNvPr id="3" name="TextBox 2"/>
            <p:cNvSpPr txBox="1"/>
            <p:nvPr/>
          </p:nvSpPr>
          <p:spPr>
            <a:xfrm>
              <a:off x="1830428" y="57300"/>
              <a:ext cx="1767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en-GB" dirty="0">
                  <a:solidFill>
                    <a:prstClr val="black"/>
                  </a:solidFill>
                  <a:latin typeface="Calibri" panose="020F0502020204030204"/>
                </a:rPr>
                <a:t>Worked Example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50781" y="57300"/>
              <a:ext cx="1767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en-GB" dirty="0">
                  <a:solidFill>
                    <a:prstClr val="black"/>
                  </a:solidFill>
                  <a:latin typeface="Calibri" panose="020F0502020204030204"/>
                </a:rPr>
                <a:t>Your Turn</a:t>
              </a:r>
            </a:p>
          </p:txBody>
        </p:sp>
        <p:cxnSp>
          <p:nvCxnSpPr>
            <p:cNvPr id="8" name="Straight Connector 7"/>
            <p:cNvCxnSpPr>
              <a:cxnSpLocks/>
            </p:cNvCxnSpPr>
            <p:nvPr/>
          </p:nvCxnSpPr>
          <p:spPr>
            <a:xfrm>
              <a:off x="5922019" y="0"/>
              <a:ext cx="0" cy="6858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-24000" y="483931"/>
              <a:ext cx="12240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1D67E69-0B0F-47BA-8BBA-606F34F775F6}"/>
              </a:ext>
            </a:extLst>
          </p:cNvPr>
          <p:cNvSpPr txBox="1"/>
          <p:nvPr/>
        </p:nvSpPr>
        <p:spPr>
          <a:xfrm>
            <a:off x="107699" y="745727"/>
            <a:ext cx="553563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 headteacher takes a sample of 50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The table shows the number of students in different school years.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/>
        </p:nvGraphicFramePr>
        <p:xfrm>
          <a:off x="177946" y="1405836"/>
          <a:ext cx="3916342" cy="2234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354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Pupils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Seven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Eight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Nine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559819236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Ten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12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095889763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Eleven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916890492"/>
                  </a:ext>
                </a:extLst>
              </a:tr>
            </a:tbl>
          </a:graphicData>
        </a:graphic>
      </p:graphicFrame>
      <p:sp>
        <p:nvSpPr>
          <p:cNvPr id="12" name="TextBox 5">
            <a:extLst>
              <a:ext uri="{FF2B5EF4-FFF2-40B4-BE49-F238E27FC236}">
                <a16:creationId xmlns:a16="http://schemas.microsoft.com/office/drawing/2014/main" id="{74E956FB-7260-42C0-91F9-1EE1E0F7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99" y="3811743"/>
            <a:ext cx="4944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The school has 500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Estimate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how many pupils are in </a:t>
            </a:r>
            <a:r>
              <a:rPr lang="en-GB" alt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year nine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0AD59E-8CDF-4F8C-66FC-0DDA1F33315D}"/>
              </a:ext>
            </a:extLst>
          </p:cNvPr>
          <p:cNvSpPr txBox="1"/>
          <p:nvPr/>
        </p:nvSpPr>
        <p:spPr>
          <a:xfrm>
            <a:off x="6202894" y="745727"/>
            <a:ext cx="553563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 headteacher takes a sample of 50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The table shows the number of students in different school years.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6C5254F-6934-523E-13E6-16B6662E04EA}"/>
              </a:ext>
            </a:extLst>
          </p:cNvPr>
          <p:cNvGraphicFramePr>
            <a:graphicFrameLocks noGrp="1"/>
          </p:cNvGraphicFramePr>
          <p:nvPr/>
        </p:nvGraphicFramePr>
        <p:xfrm>
          <a:off x="6273141" y="1419904"/>
          <a:ext cx="3916342" cy="2234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354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Pupils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Seven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Eight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12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Nine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559819236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Ten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095889763"/>
                  </a:ext>
                </a:extLst>
              </a:tr>
              <a:tr h="37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Year Eleven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916890492"/>
                  </a:ext>
                </a:extLst>
              </a:tr>
            </a:tbl>
          </a:graphicData>
        </a:graphic>
      </p:graphicFrame>
      <p:sp>
        <p:nvSpPr>
          <p:cNvPr id="15" name="TextBox 5">
            <a:extLst>
              <a:ext uri="{FF2B5EF4-FFF2-40B4-BE49-F238E27FC236}">
                <a16:creationId xmlns:a16="http://schemas.microsoft.com/office/drawing/2014/main" id="{9DA12A45-F67E-23B6-1D60-2B16E7CDD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894" y="3811743"/>
            <a:ext cx="4944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The school has 500 students.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Estimate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how many pupils are in </a:t>
            </a:r>
            <a:r>
              <a:rPr lang="en-GB" alt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year ten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630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Rectangle 6">
            <a:extLst>
              <a:ext uri="{FF2B5EF4-FFF2-40B4-BE49-F238E27FC236}">
                <a16:creationId xmlns:a16="http://schemas.microsoft.com/office/drawing/2014/main" id="{E46884C3-5008-4451-813F-C19657D1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06" y="2905768"/>
            <a:ext cx="3728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Estimate how many </a:t>
            </a: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chicken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should she order?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06" y="116818"/>
            <a:ext cx="35717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1. Arya is ordering food for 800 people and needs to know how many meals to order. She asks a sample of people their preferences. 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5E99A1A-B07A-42B4-8F18-1AF6E9E7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6528"/>
              </p:ext>
            </p:extLst>
          </p:nvPr>
        </p:nvGraphicFramePr>
        <p:xfrm>
          <a:off x="257751" y="1173320"/>
          <a:ext cx="1894606" cy="16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r>
                        <a:rPr lang="en-GB" sz="1600" dirty="0"/>
                        <a:t>Type</a:t>
                      </a:r>
                    </a:p>
                  </a:txBody>
                  <a:tcPr marL="91448" marR="91448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Freq.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Beef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Chicken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Fish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660745657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Vegetarian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761399983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FEA51E1-C1A1-DCE7-B658-9BFDE0A66A49}"/>
              </a:ext>
            </a:extLst>
          </p:cNvPr>
          <p:cNvCxnSpPr>
            <a:cxnSpLocks/>
          </p:cNvCxnSpPr>
          <p:nvPr/>
        </p:nvCxnSpPr>
        <p:spPr>
          <a:xfrm>
            <a:off x="336000" y="3429000"/>
            <a:ext cx="11520000" cy="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442DB6-8858-E2EC-9B80-8B9E0B7970EB}"/>
              </a:ext>
            </a:extLst>
          </p:cNvPr>
          <p:cNvCxnSpPr>
            <a:cxnSpLocks/>
          </p:cNvCxnSpPr>
          <p:nvPr/>
        </p:nvCxnSpPr>
        <p:spPr>
          <a:xfrm>
            <a:off x="4064000" y="549000"/>
            <a:ext cx="0" cy="576000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94D553-9AE0-61DE-7936-2762F204377C}"/>
              </a:ext>
            </a:extLst>
          </p:cNvPr>
          <p:cNvCxnSpPr>
            <a:cxnSpLocks/>
          </p:cNvCxnSpPr>
          <p:nvPr/>
        </p:nvCxnSpPr>
        <p:spPr>
          <a:xfrm>
            <a:off x="8128000" y="549000"/>
            <a:ext cx="0" cy="576000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5">
            <a:extLst>
              <a:ext uri="{FF2B5EF4-FFF2-40B4-BE49-F238E27FC236}">
                <a16:creationId xmlns:a16="http://schemas.microsoft.com/office/drawing/2014/main" id="{D48EA31D-6602-DE9A-4355-AC3A8A20A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197" y="127121"/>
            <a:ext cx="35717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2. Arya is ordering food for 800 people and needs to know how many meals to order. She asks a sample of people their preferences. 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4468C664-AAE7-1117-6332-1CD428FEF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4572" y="112592"/>
            <a:ext cx="35717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3. Arya is ordering food for 800 people and needs to know how many meals to order. She asks a sample of people their preferences. 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F28BC38A-955B-3B02-318C-1CA415D3E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07" y="3486759"/>
            <a:ext cx="35717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4. Arya is ordering food for 400 people and needs to know how many meals to order. She asks a sample of people their preferences. 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E8FFC96B-4999-DD64-67EB-2E646900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197" y="3486759"/>
            <a:ext cx="35717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5. Arya is ordering food for 800 people and needs to know how many meals to order. She asks a sample of people their preferences. </a:t>
            </a: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3736F886-73FC-9D16-58DA-EA5CF9875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4571" y="3486759"/>
            <a:ext cx="35717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6. Arya is ordering food for 800 people and needs to know how many meals to order. She asks a sample of people their preferences. </a:t>
            </a: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666BE41D-261D-A3C4-3ADC-80721AF83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839" y="2905768"/>
            <a:ext cx="3728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Estimate how many </a:t>
            </a: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chicken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should she order?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66BFE5F7-25E8-8343-7BB7-8CDB33E6A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93719"/>
              </p:ext>
            </p:extLst>
          </p:nvPr>
        </p:nvGraphicFramePr>
        <p:xfrm>
          <a:off x="4492384" y="1173320"/>
          <a:ext cx="1894606" cy="16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r>
                        <a:rPr lang="en-GB" sz="1600" dirty="0"/>
                        <a:t>Type</a:t>
                      </a:r>
                    </a:p>
                  </a:txBody>
                  <a:tcPr marL="91448" marR="91448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Freq.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Beef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Chicken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Fish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660745657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Vegetarian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761399983"/>
                  </a:ext>
                </a:extLst>
              </a:tr>
            </a:tbl>
          </a:graphicData>
        </a:graphic>
      </p:graphicFrame>
      <p:sp>
        <p:nvSpPr>
          <p:cNvPr id="33" name="Rectangle 6">
            <a:extLst>
              <a:ext uri="{FF2B5EF4-FFF2-40B4-BE49-F238E27FC236}">
                <a16:creationId xmlns:a16="http://schemas.microsoft.com/office/drawing/2014/main" id="{A18FFAE9-CB3E-D7B8-2D88-2414ADCC5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1762" y="2905768"/>
            <a:ext cx="3728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Estimate how many </a:t>
            </a: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chicken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should she order?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F9DB088-A9F0-D20B-0F73-14B79A6BE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56019"/>
              </p:ext>
            </p:extLst>
          </p:nvPr>
        </p:nvGraphicFramePr>
        <p:xfrm>
          <a:off x="8485307" y="1173320"/>
          <a:ext cx="1894606" cy="16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r>
                        <a:rPr lang="en-GB" sz="1600" dirty="0"/>
                        <a:t>Type</a:t>
                      </a:r>
                    </a:p>
                  </a:txBody>
                  <a:tcPr marL="91448" marR="91448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Freq.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Beef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Chicken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Fish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660745657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Vegetarian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761399983"/>
                  </a:ext>
                </a:extLst>
              </a:tr>
            </a:tbl>
          </a:graphicData>
        </a:graphic>
      </p:graphicFrame>
      <p:sp>
        <p:nvSpPr>
          <p:cNvPr id="35" name="Rectangle 6">
            <a:extLst>
              <a:ext uri="{FF2B5EF4-FFF2-40B4-BE49-F238E27FC236}">
                <a16:creationId xmlns:a16="http://schemas.microsoft.com/office/drawing/2014/main" id="{8148CA32-91B7-53BC-015F-B324B26F3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10" y="6294100"/>
            <a:ext cx="3728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Estimate how many </a:t>
            </a: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chicken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should she order?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898AD2B6-672F-1799-6E93-53853FE57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49756"/>
              </p:ext>
            </p:extLst>
          </p:nvPr>
        </p:nvGraphicFramePr>
        <p:xfrm>
          <a:off x="258755" y="4561652"/>
          <a:ext cx="1894606" cy="16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r>
                        <a:rPr lang="en-GB" sz="1600" dirty="0"/>
                        <a:t>Type</a:t>
                      </a:r>
                    </a:p>
                  </a:txBody>
                  <a:tcPr marL="91448" marR="91448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Freq.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Beef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Chicken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Fish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660745657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Vegetarian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761399983"/>
                  </a:ext>
                </a:extLst>
              </a:tr>
            </a:tbl>
          </a:graphicData>
        </a:graphic>
      </p:graphicFrame>
      <p:sp>
        <p:nvSpPr>
          <p:cNvPr id="38" name="Rectangle 6">
            <a:extLst>
              <a:ext uri="{FF2B5EF4-FFF2-40B4-BE49-F238E27FC236}">
                <a16:creationId xmlns:a16="http://schemas.microsoft.com/office/drawing/2014/main" id="{D12E8D67-B03D-127D-D542-8F8F01DE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843" y="6294100"/>
            <a:ext cx="3728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Estimate how many </a:t>
            </a: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chicken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should she order?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1260F93-9076-76E3-082B-580BD2368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91799"/>
              </p:ext>
            </p:extLst>
          </p:nvPr>
        </p:nvGraphicFramePr>
        <p:xfrm>
          <a:off x="4493388" y="4561652"/>
          <a:ext cx="1894606" cy="16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r>
                        <a:rPr lang="en-GB" sz="1600" dirty="0"/>
                        <a:t>Type</a:t>
                      </a:r>
                    </a:p>
                  </a:txBody>
                  <a:tcPr marL="91448" marR="91448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Freq.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Beef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Chicken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Fish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660745657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Vegetarian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761399983"/>
                  </a:ext>
                </a:extLst>
              </a:tr>
            </a:tbl>
          </a:graphicData>
        </a:graphic>
      </p:graphicFrame>
      <p:sp>
        <p:nvSpPr>
          <p:cNvPr id="40" name="Rectangle 6">
            <a:extLst>
              <a:ext uri="{FF2B5EF4-FFF2-40B4-BE49-F238E27FC236}">
                <a16:creationId xmlns:a16="http://schemas.microsoft.com/office/drawing/2014/main" id="{4C236257-C280-89CF-F55B-66719A39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766" y="6294100"/>
            <a:ext cx="3728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Estimate how many </a:t>
            </a:r>
            <a:r>
              <a:rPr lang="en-GB" altLang="en-US" sz="1600" u="sng" dirty="0">
                <a:solidFill>
                  <a:prstClr val="black"/>
                </a:solidFill>
                <a:cs typeface="Arial" panose="020B0604020202020204" pitchFamily="34" charset="0"/>
              </a:rPr>
              <a:t>chicken</a:t>
            </a: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should she order?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75DDFD22-EDCE-4BAA-0B07-E61A74F06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156759"/>
              </p:ext>
            </p:extLst>
          </p:nvPr>
        </p:nvGraphicFramePr>
        <p:xfrm>
          <a:off x="8486311" y="4561652"/>
          <a:ext cx="1894606" cy="167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r>
                        <a:rPr lang="en-GB" sz="1600" dirty="0"/>
                        <a:t>Type</a:t>
                      </a:r>
                    </a:p>
                  </a:txBody>
                  <a:tcPr marL="91448" marR="91448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Freq.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Beef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Chicken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Fish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2660745657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Vegetarian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76139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0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FDABED-B7F7-F84E-7E42-9606E52DB741}"/>
              </a:ext>
            </a:extLst>
          </p:cNvPr>
          <p:cNvGraphicFramePr>
            <a:graphicFrameLocks noGrp="1"/>
          </p:cNvGraphicFramePr>
          <p:nvPr/>
        </p:nvGraphicFramePr>
        <p:xfrm>
          <a:off x="417100" y="2353919"/>
          <a:ext cx="2794788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08CE6F-5511-6E4C-8E87-02D563C5F7D9}"/>
              </a:ext>
            </a:extLst>
          </p:cNvPr>
          <p:cNvGraphicFramePr>
            <a:graphicFrameLocks noGrp="1"/>
          </p:cNvGraphicFramePr>
          <p:nvPr/>
        </p:nvGraphicFramePr>
        <p:xfrm>
          <a:off x="4649090" y="2364222"/>
          <a:ext cx="2794788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E6D4CB-9CCE-B76E-DBE5-82F51F48728E}"/>
              </a:ext>
            </a:extLst>
          </p:cNvPr>
          <p:cNvGraphicFramePr>
            <a:graphicFrameLocks noGrp="1"/>
          </p:cNvGraphicFramePr>
          <p:nvPr/>
        </p:nvGraphicFramePr>
        <p:xfrm>
          <a:off x="8647465" y="2349693"/>
          <a:ext cx="2794788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939B89B-F8AE-7198-ECC3-EC63C233A0E8}"/>
              </a:ext>
            </a:extLst>
          </p:cNvPr>
          <p:cNvGraphicFramePr>
            <a:graphicFrameLocks noGrp="1"/>
          </p:cNvGraphicFramePr>
          <p:nvPr/>
        </p:nvGraphicFramePr>
        <p:xfrm>
          <a:off x="417100" y="5723860"/>
          <a:ext cx="2794788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2FDEE6F-6453-E5E1-F4C8-55BCE0D044CB}"/>
              </a:ext>
            </a:extLst>
          </p:cNvPr>
          <p:cNvGraphicFramePr>
            <a:graphicFrameLocks noGrp="1"/>
          </p:cNvGraphicFramePr>
          <p:nvPr/>
        </p:nvGraphicFramePr>
        <p:xfrm>
          <a:off x="4649090" y="5723860"/>
          <a:ext cx="2794788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99BDC991-5879-FC5D-F099-27A18D420AE6}"/>
              </a:ext>
            </a:extLst>
          </p:cNvPr>
          <p:cNvGraphicFramePr>
            <a:graphicFrameLocks noGrp="1"/>
          </p:cNvGraphicFramePr>
          <p:nvPr/>
        </p:nvGraphicFramePr>
        <p:xfrm>
          <a:off x="8647464" y="5723860"/>
          <a:ext cx="2794788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57" name="Rectangle 6">
            <a:extLst>
              <a:ext uri="{FF2B5EF4-FFF2-40B4-BE49-F238E27FC236}">
                <a16:creationId xmlns:a16="http://schemas.microsoft.com/office/drawing/2014/main" id="{E46884C3-5008-4451-813F-C19657D1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06" y="1830687"/>
            <a:ext cx="3728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The school has </a:t>
            </a:r>
            <a:r>
              <a:rPr lang="en-GB" alt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500</a:t>
            </a: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year nine and ten students in total. Estimate the frequency of each group.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ED2BF4F0-75A9-4398-819C-50F21B4A8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07" y="116818"/>
            <a:ext cx="3571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7. A sample is taken of students in years nine and ten. 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5E99A1A-B07A-42B4-8F18-1AF6E9E7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88252"/>
              </p:ext>
            </p:extLst>
          </p:nvPr>
        </p:nvGraphicFramePr>
        <p:xfrm>
          <a:off x="504315" y="763160"/>
          <a:ext cx="2620359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FEA51E1-C1A1-DCE7-B658-9BFDE0A66A49}"/>
              </a:ext>
            </a:extLst>
          </p:cNvPr>
          <p:cNvCxnSpPr>
            <a:cxnSpLocks/>
          </p:cNvCxnSpPr>
          <p:nvPr/>
        </p:nvCxnSpPr>
        <p:spPr>
          <a:xfrm>
            <a:off x="336000" y="3429000"/>
            <a:ext cx="11520000" cy="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442DB6-8858-E2EC-9B80-8B9E0B7970EB}"/>
              </a:ext>
            </a:extLst>
          </p:cNvPr>
          <p:cNvCxnSpPr>
            <a:cxnSpLocks/>
          </p:cNvCxnSpPr>
          <p:nvPr/>
        </p:nvCxnSpPr>
        <p:spPr>
          <a:xfrm>
            <a:off x="4064000" y="549000"/>
            <a:ext cx="0" cy="576000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94D553-9AE0-61DE-7936-2762F204377C}"/>
              </a:ext>
            </a:extLst>
          </p:cNvPr>
          <p:cNvCxnSpPr>
            <a:cxnSpLocks/>
          </p:cNvCxnSpPr>
          <p:nvPr/>
        </p:nvCxnSpPr>
        <p:spPr>
          <a:xfrm>
            <a:off x="8128000" y="549000"/>
            <a:ext cx="0" cy="576000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>
            <a:extLst>
              <a:ext uri="{FF2B5EF4-FFF2-40B4-BE49-F238E27FC236}">
                <a16:creationId xmlns:a16="http://schemas.microsoft.com/office/drawing/2014/main" id="{70C9A99D-2835-D932-1D8D-848B65E14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196" y="1840990"/>
            <a:ext cx="3728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The school has </a:t>
            </a:r>
            <a:r>
              <a:rPr lang="en-GB" alt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500</a:t>
            </a: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year nine and ten students in total. Estimate the frequency of each group.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D48EA31D-6602-DE9A-4355-AC3A8A20A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197" y="127121"/>
            <a:ext cx="3571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8. A sample is taken of students in years nine and ten.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1E685D7-37D1-2D78-6379-52343A7B2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554109"/>
              </p:ext>
            </p:extLst>
          </p:nvPr>
        </p:nvGraphicFramePr>
        <p:xfrm>
          <a:off x="4736305" y="773463"/>
          <a:ext cx="2620359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C2E93524-D040-F3BF-BFB2-3B1D9F8D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571" y="1826461"/>
            <a:ext cx="3728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The school has </a:t>
            </a:r>
            <a:r>
              <a:rPr lang="en-GB" alt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500</a:t>
            </a: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year nine and ten students in total. Estimate the frequency of each group.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4468C664-AAE7-1117-6332-1CD428FEF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4572" y="112592"/>
            <a:ext cx="3571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9. A sample is taken of students in years nine and ten.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6301C7E-E0EF-F0F3-87F9-365482A41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91240"/>
              </p:ext>
            </p:extLst>
          </p:nvPr>
        </p:nvGraphicFramePr>
        <p:xfrm>
          <a:off x="8734680" y="758934"/>
          <a:ext cx="2620359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45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6">
            <a:extLst>
              <a:ext uri="{FF2B5EF4-FFF2-40B4-BE49-F238E27FC236}">
                <a16:creationId xmlns:a16="http://schemas.microsoft.com/office/drawing/2014/main" id="{DCB42154-9DFE-C167-5EF3-8359B48D0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06" y="5200628"/>
            <a:ext cx="3728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The school has </a:t>
            </a:r>
            <a:r>
              <a:rPr lang="en-GB" alt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250</a:t>
            </a: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year nine and ten students in total. Estimate the frequency of each group.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F28BC38A-955B-3B02-318C-1CA415D3E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07" y="3486759"/>
            <a:ext cx="3571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10. A sample is taken of students in years nine and ten. 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D7633C9-6CB7-D38F-77ED-82B00DB8F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25501"/>
              </p:ext>
            </p:extLst>
          </p:nvPr>
        </p:nvGraphicFramePr>
        <p:xfrm>
          <a:off x="504315" y="4133101"/>
          <a:ext cx="2620359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Rectangle 6">
            <a:extLst>
              <a:ext uri="{FF2B5EF4-FFF2-40B4-BE49-F238E27FC236}">
                <a16:creationId xmlns:a16="http://schemas.microsoft.com/office/drawing/2014/main" id="{1F4A900A-C53B-3F47-9795-B9FDD8411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196" y="5200628"/>
            <a:ext cx="3728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The school has </a:t>
            </a:r>
            <a:r>
              <a:rPr lang="en-GB" alt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500</a:t>
            </a: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year nine and ten students in total. Estimate the frequency of each group.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E8FFC96B-4999-DD64-67EB-2E646900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197" y="3486759"/>
            <a:ext cx="3571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11. A sample is taken of students in years nine and ten. 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DD7F2D1-8914-CD29-2950-94FE93BB9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42394"/>
              </p:ext>
            </p:extLst>
          </p:nvPr>
        </p:nvGraphicFramePr>
        <p:xfrm>
          <a:off x="4736305" y="4133101"/>
          <a:ext cx="2620359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" name="TextBox 5">
            <a:extLst>
              <a:ext uri="{FF2B5EF4-FFF2-40B4-BE49-F238E27FC236}">
                <a16:creationId xmlns:a16="http://schemas.microsoft.com/office/drawing/2014/main" id="{3736F886-73FC-9D16-58DA-EA5CF9875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4571" y="3486759"/>
            <a:ext cx="3571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12. A sample is taken of students in years nine and ten. </a:t>
            </a: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E66AA4AC-D822-D78B-A2C2-9DBE26335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30363"/>
              </p:ext>
            </p:extLst>
          </p:nvPr>
        </p:nvGraphicFramePr>
        <p:xfrm>
          <a:off x="8734679" y="4133101"/>
          <a:ext cx="2620359" cy="100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80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9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03">
                <a:tc>
                  <a:txBody>
                    <a:bodyPr/>
                    <a:lstStyle/>
                    <a:p>
                      <a:r>
                        <a:rPr lang="en-GB" sz="16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" name="Rectangle 6">
            <a:extLst>
              <a:ext uri="{FF2B5EF4-FFF2-40B4-BE49-F238E27FC236}">
                <a16:creationId xmlns:a16="http://schemas.microsoft.com/office/drawing/2014/main" id="{A4EABD30-E3E5-FE78-73D4-3FF6D4124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3070" y="5200628"/>
            <a:ext cx="3728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The school has </a:t>
            </a:r>
            <a:r>
              <a:rPr lang="en-GB" altLang="en-US" sz="1200" b="1" dirty="0">
                <a:solidFill>
                  <a:prstClr val="black"/>
                </a:solidFill>
                <a:cs typeface="Arial" panose="020B0604020202020204" pitchFamily="34" charset="0"/>
              </a:rPr>
              <a:t>500</a:t>
            </a:r>
            <a:r>
              <a:rPr lang="en-GB" alt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 year nine and ten students in total. Estimate the frequency of each group.</a:t>
            </a:r>
          </a:p>
        </p:txBody>
      </p:sp>
    </p:spTree>
    <p:extLst>
      <p:ext uri="{BB962C8B-B14F-4D97-AF65-F5344CB8AC3E}">
        <p14:creationId xmlns:p14="http://schemas.microsoft.com/office/powerpoint/2010/main" val="212261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" id="{858402C0-A60E-4CAD-9596-562C0E321093}" vid="{D494FB1D-7A2A-44B5-ACF6-527D47367E6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Date &amp; Title</Template>
  <TotalTime>110</TotalTime>
  <Words>805</Words>
  <Application>Microsoft Macintosh PowerPoint</Application>
  <PresentationFormat>Widescreen</PresentationFormat>
  <Paragraphs>228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 Theme</vt:lpstr>
      <vt:lpstr>1_Office Theme</vt:lpstr>
      <vt:lpstr>Using samples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</dc:title>
  <dc:creator>Christopher Potter</dc:creator>
  <cp:lastModifiedBy>Craig Barton</cp:lastModifiedBy>
  <cp:revision>6</cp:revision>
  <dcterms:created xsi:type="dcterms:W3CDTF">2022-06-08T08:59:29Z</dcterms:created>
  <dcterms:modified xsi:type="dcterms:W3CDTF">2025-04-14T09:29:14Z</dcterms:modified>
</cp:coreProperties>
</file>