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3" r:id="rId2"/>
    <p:sldId id="264" r:id="rId3"/>
    <p:sldId id="265" r:id="rId4"/>
    <p:sldId id="258" r:id="rId5"/>
    <p:sldId id="257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78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4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DB44E-30B4-4406-82ED-56D7963A4122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739B5-4F7D-47F4-8C2D-6383496EC7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55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024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246E-AB20-4BEA-9961-20EE0B1E347C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F4B3-BBD5-45B5-99B8-D0B9DC780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399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246E-AB20-4BEA-9961-20EE0B1E347C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F4B3-BBD5-45B5-99B8-D0B9DC780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363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246E-AB20-4BEA-9961-20EE0B1E347C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F4B3-BBD5-45B5-99B8-D0B9DC780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7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246E-AB20-4BEA-9961-20EE0B1E347C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F4B3-BBD5-45B5-99B8-D0B9DC780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081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246E-AB20-4BEA-9961-20EE0B1E347C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F4B3-BBD5-45B5-99B8-D0B9DC780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285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246E-AB20-4BEA-9961-20EE0B1E347C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F4B3-BBD5-45B5-99B8-D0B9DC780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34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246E-AB20-4BEA-9961-20EE0B1E347C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F4B3-BBD5-45B5-99B8-D0B9DC780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583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246E-AB20-4BEA-9961-20EE0B1E347C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F4B3-BBD5-45B5-99B8-D0B9DC780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67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246E-AB20-4BEA-9961-20EE0B1E347C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F4B3-BBD5-45B5-99B8-D0B9DC780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791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246E-AB20-4BEA-9961-20EE0B1E347C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F4B3-BBD5-45B5-99B8-D0B9DC780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358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246E-AB20-4BEA-9961-20EE0B1E347C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F4B3-BBD5-45B5-99B8-D0B9DC780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228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9246E-AB20-4BEA-9961-20EE0B1E347C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0F4B3-BBD5-45B5-99B8-D0B9DC780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74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20.png"/><Relationship Id="rId7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9.png"/><Relationship Id="rId5" Type="http://schemas.openxmlformats.org/officeDocument/2006/relationships/image" Target="../media/image21.png"/><Relationship Id="rId10" Type="http://schemas.openxmlformats.org/officeDocument/2006/relationships/image" Target="../media/image23.png"/><Relationship Id="rId4" Type="http://schemas.openxmlformats.org/officeDocument/2006/relationships/image" Target="../media/image11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8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463" y="179977"/>
            <a:ext cx="7135072" cy="138686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Integer Solutions </a:t>
            </a:r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400" b="1" dirty="0">
                <a:solidFill>
                  <a:schemeClr val="bg1"/>
                </a:solidFill>
              </a:rPr>
              <a:t>to Inequalities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DB9031-E283-42AE-8AB1-E4698CE36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589" y="2599663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88B4450-FA42-4E6C-85FF-547FED49AD1C}"/>
              </a:ext>
            </a:extLst>
          </p:cNvPr>
          <p:cNvSpPr txBox="1">
            <a:spLocks/>
          </p:cNvSpPr>
          <p:nvPr/>
        </p:nvSpPr>
        <p:spPr>
          <a:xfrm>
            <a:off x="996775" y="1868882"/>
            <a:ext cx="1129900" cy="7426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Calibri Light" panose="020F0302020204030204"/>
              </a:rPr>
              <a:t>Silent </a:t>
            </a:r>
          </a:p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Calibri Light" panose="020F0302020204030204"/>
              </a:rPr>
              <a:t>Teacher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741C9B5-107A-4237-A699-B03FDE924B02}"/>
              </a:ext>
            </a:extLst>
          </p:cNvPr>
          <p:cNvSpPr txBox="1">
            <a:spLocks/>
          </p:cNvSpPr>
          <p:nvPr/>
        </p:nvSpPr>
        <p:spPr>
          <a:xfrm>
            <a:off x="3035032" y="2043456"/>
            <a:ext cx="1292775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Calibri Light" panose="020F0302020204030204"/>
              </a:rPr>
              <a:t>Narration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1EF6F7E-60A8-4269-B56D-EA7FDB31BFB9}"/>
              </a:ext>
            </a:extLst>
          </p:cNvPr>
          <p:cNvSpPr txBox="1">
            <a:spLocks/>
          </p:cNvSpPr>
          <p:nvPr/>
        </p:nvSpPr>
        <p:spPr>
          <a:xfrm>
            <a:off x="5236163" y="2043456"/>
            <a:ext cx="1384033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Calibri Light" panose="020F0302020204030204"/>
              </a:rPr>
              <a:t>Your Turn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CAE33AA-B4D9-4F9C-9E3E-C1CC5FF19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139" y="2561145"/>
            <a:ext cx="914400" cy="9144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625" y="2553875"/>
            <a:ext cx="914400" cy="914400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E99A4E36-4EB9-4BD0-B817-7F8AFF917375}"/>
              </a:ext>
            </a:extLst>
          </p:cNvPr>
          <p:cNvSpPr txBox="1">
            <a:spLocks/>
          </p:cNvSpPr>
          <p:nvPr/>
        </p:nvSpPr>
        <p:spPr>
          <a:xfrm>
            <a:off x="7528552" y="1847072"/>
            <a:ext cx="1384033" cy="7862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Calibri Light" panose="020F0302020204030204"/>
              </a:rPr>
              <a:t>Intelligent </a:t>
            </a:r>
            <a:br>
              <a:rPr lang="en-GB" sz="2400" dirty="0">
                <a:solidFill>
                  <a:prstClr val="white"/>
                </a:solidFill>
                <a:latin typeface="Calibri Light" panose="020F0302020204030204"/>
              </a:rPr>
            </a:br>
            <a:r>
              <a:rPr lang="en-GB" sz="2400" dirty="0">
                <a:solidFill>
                  <a:prstClr val="white"/>
                </a:solidFill>
                <a:latin typeface="Calibri Light" panose="020F0302020204030204"/>
              </a:rPr>
              <a:t>Practice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31B7783-623F-41B2-9FCC-FB3BFE8CA0E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555" y="2642772"/>
            <a:ext cx="1621437" cy="78622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A44E449-DC1A-4D44-8D31-66FA7BF3F950}"/>
              </a:ext>
            </a:extLst>
          </p:cNvPr>
          <p:cNvSpPr txBox="1"/>
          <p:nvPr/>
        </p:nvSpPr>
        <p:spPr>
          <a:xfrm rot="16200000">
            <a:off x="-412810" y="6075857"/>
            <a:ext cx="1194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7FFF"/>
                </a:solidFill>
                <a:latin typeface="Calibri" panose="020F0502020204030204"/>
              </a:rPr>
              <a:t>  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93975" y="3955681"/>
            <a:ext cx="5115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chemeClr val="bg1"/>
                </a:solidFill>
                <a:latin typeface="Trebuchet MS" panose="020B0603020202020204" pitchFamily="34" charset="0"/>
              </a:rPr>
              <a:t>Write the integers that satisfy each inequality:</a:t>
            </a:r>
            <a:endParaRPr lang="en-GB" i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6C72A4E-4B30-4E1D-901E-D6519CEBF6F4}"/>
                  </a:ext>
                </a:extLst>
              </p:cNvPr>
              <p:cNvSpPr/>
              <p:nvPr/>
            </p:nvSpPr>
            <p:spPr>
              <a:xfrm>
                <a:off x="4168105" y="4446825"/>
                <a:ext cx="15697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&lt;5</m:t>
                      </m:r>
                    </m:oMath>
                  </m:oMathPara>
                </a14:m>
                <a:endParaRPr lang="en-GB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6C72A4E-4B30-4E1D-901E-D6519CEBF6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8105" y="4446825"/>
                <a:ext cx="1569789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3FEC9B0-7252-4800-BDDF-D20B6CC2AE2A}"/>
                  </a:ext>
                </a:extLst>
              </p:cNvPr>
              <p:cNvSpPr/>
              <p:nvPr/>
            </p:nvSpPr>
            <p:spPr>
              <a:xfrm>
                <a:off x="4166834" y="4974573"/>
                <a:ext cx="15697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&lt;5</m:t>
                      </m:r>
                    </m:oMath>
                  </m:oMathPara>
                </a14:m>
                <a:endParaRPr lang="en-GB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3FEC9B0-7252-4800-BDDF-D20B6CC2AE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834" y="4974573"/>
                <a:ext cx="1569789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3FC813E5-3475-4A36-9A8E-51B49C757ACD}"/>
                  </a:ext>
                </a:extLst>
              </p:cNvPr>
              <p:cNvSpPr/>
              <p:nvPr/>
            </p:nvSpPr>
            <p:spPr>
              <a:xfrm>
                <a:off x="4166833" y="5547733"/>
                <a:ext cx="15697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&lt;5</m:t>
                      </m:r>
                    </m:oMath>
                  </m:oMathPara>
                </a14:m>
                <a:endParaRPr lang="en-GB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3FC813E5-3475-4A36-9A8E-51B49C757A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833" y="5547733"/>
                <a:ext cx="1569789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8463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Picture 90">
            <a:extLst>
              <a:ext uri="{FF2B5EF4-FFF2-40B4-BE49-F238E27FC236}">
                <a16:creationId xmlns:a16="http://schemas.microsoft.com/office/drawing/2014/main" id="{DDD1FA4F-273B-4F9F-B2DA-A846F0FF1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034" y="5504628"/>
            <a:ext cx="3114675" cy="704850"/>
          </a:xfrm>
          <a:prstGeom prst="rect">
            <a:avLst/>
          </a:prstGeom>
        </p:spPr>
      </p:pic>
      <p:cxnSp>
        <p:nvCxnSpPr>
          <p:cNvPr id="2" name="Straight Connector 1"/>
          <p:cNvCxnSpPr/>
          <p:nvPr/>
        </p:nvCxnSpPr>
        <p:spPr>
          <a:xfrm>
            <a:off x="-73152" y="458476"/>
            <a:ext cx="9906000" cy="4572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4879712" y="0"/>
            <a:ext cx="11692" cy="6858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61259" y="65346"/>
            <a:ext cx="1900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Trebuchet MS" panose="020B0603020202020204" pitchFamily="34" charset="0"/>
              </a:rPr>
              <a:t>Worked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08305" y="65346"/>
            <a:ext cx="1142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Trebuchet MS" panose="020B0603020202020204" pitchFamily="34" charset="0"/>
              </a:rPr>
              <a:t>Your Turn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30E6AB5-EB80-4814-858F-F13D9B3FB99C}"/>
              </a:ext>
            </a:extLst>
          </p:cNvPr>
          <p:cNvSpPr txBox="1"/>
          <p:nvPr/>
        </p:nvSpPr>
        <p:spPr>
          <a:xfrm>
            <a:off x="8394116" y="6553046"/>
            <a:ext cx="1525136" cy="3049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@</a:t>
            </a:r>
            <a:r>
              <a:rPr lang="en-GB" sz="1400" dirty="0" err="1">
                <a:solidFill>
                  <a:schemeClr val="bg1"/>
                </a:solidFill>
              </a:rPr>
              <a:t>MrDraperMaths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6CF3BB4-71A1-432A-8EE2-B11AFAC2EBE2}"/>
              </a:ext>
            </a:extLst>
          </p:cNvPr>
          <p:cNvSpPr txBox="1"/>
          <p:nvPr/>
        </p:nvSpPr>
        <p:spPr>
          <a:xfrm>
            <a:off x="409720" y="654895"/>
            <a:ext cx="3891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Write the </a:t>
            </a:r>
            <a:r>
              <a:rPr lang="en-US" sz="1400" b="1" dirty="0">
                <a:latin typeface="Trebuchet MS" panose="020B0603020202020204" pitchFamily="34" charset="0"/>
              </a:rPr>
              <a:t>integers</a:t>
            </a:r>
            <a:r>
              <a:rPr lang="en-US" sz="1400" dirty="0">
                <a:latin typeface="Trebuchet MS" panose="020B0603020202020204" pitchFamily="34" charset="0"/>
              </a:rPr>
              <a:t> that </a:t>
            </a:r>
            <a:r>
              <a:rPr lang="en-US" sz="1400" b="1" dirty="0">
                <a:latin typeface="Trebuchet MS" panose="020B0603020202020204" pitchFamily="34" charset="0"/>
              </a:rPr>
              <a:t>satisfy</a:t>
            </a:r>
            <a:r>
              <a:rPr lang="en-US" sz="1400" dirty="0">
                <a:latin typeface="Trebuchet MS" panose="020B0603020202020204" pitchFamily="34" charset="0"/>
              </a:rPr>
              <a:t> the inequality:</a:t>
            </a:r>
            <a:endParaRPr lang="en-GB" sz="1400" dirty="0">
              <a:latin typeface="Trebuchet MS" panose="020B0603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7673A1D-5647-4526-B9C0-B7F17671102C}"/>
              </a:ext>
            </a:extLst>
          </p:cNvPr>
          <p:cNvSpPr txBox="1"/>
          <p:nvPr/>
        </p:nvSpPr>
        <p:spPr>
          <a:xfrm>
            <a:off x="5357799" y="654895"/>
            <a:ext cx="4003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Write the </a:t>
            </a:r>
            <a:r>
              <a:rPr lang="en-US" sz="1400" b="1" dirty="0">
                <a:latin typeface="Trebuchet MS" panose="020B0603020202020204" pitchFamily="34" charset="0"/>
              </a:rPr>
              <a:t>integers</a:t>
            </a:r>
            <a:r>
              <a:rPr lang="en-US" sz="1400" dirty="0">
                <a:latin typeface="Trebuchet MS" panose="020B0603020202020204" pitchFamily="34" charset="0"/>
              </a:rPr>
              <a:t> that </a:t>
            </a:r>
            <a:r>
              <a:rPr lang="en-US" sz="1400" b="1" dirty="0">
                <a:latin typeface="Trebuchet MS" panose="020B0603020202020204" pitchFamily="34" charset="0"/>
              </a:rPr>
              <a:t>satisfy</a:t>
            </a:r>
            <a:r>
              <a:rPr lang="en-US" sz="1400" dirty="0">
                <a:latin typeface="Trebuchet MS" panose="020B0603020202020204" pitchFamily="34" charset="0"/>
              </a:rPr>
              <a:t> each inequality:</a:t>
            </a:r>
            <a:endParaRPr lang="en-GB" sz="1400" dirty="0">
              <a:latin typeface="Trebuchet MS" panose="020B06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4E0874F8-4211-4EE1-B819-5C7897917054}"/>
                  </a:ext>
                </a:extLst>
              </p:cNvPr>
              <p:cNvSpPr/>
              <p:nvPr/>
            </p:nvSpPr>
            <p:spPr>
              <a:xfrm>
                <a:off x="1338992" y="1019806"/>
                <a:ext cx="180331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4E0874F8-4211-4EE1-B819-5C78979170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992" y="1019806"/>
                <a:ext cx="1803314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40">
            <a:extLst>
              <a:ext uri="{FF2B5EF4-FFF2-40B4-BE49-F238E27FC236}">
                <a16:creationId xmlns:a16="http://schemas.microsoft.com/office/drawing/2014/main" id="{7E2ECE64-C4D0-4ECD-9C57-80132D665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406" y="2151536"/>
            <a:ext cx="3114675" cy="704850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D417A892-2E74-4B49-BFAA-AC1E68DEE515}"/>
              </a:ext>
            </a:extLst>
          </p:cNvPr>
          <p:cNvSpPr>
            <a:spLocks noChangeAspect="1"/>
          </p:cNvSpPr>
          <p:nvPr/>
        </p:nvSpPr>
        <p:spPr>
          <a:xfrm>
            <a:off x="1153816" y="1843759"/>
            <a:ext cx="307777" cy="307777"/>
          </a:xfrm>
          <a:prstGeom prst="ellipse">
            <a:avLst/>
          </a:prstGeom>
          <a:solidFill>
            <a:srgbClr val="7030A0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278453A-59F5-4FC4-A22B-616A85A0122B}"/>
              </a:ext>
            </a:extLst>
          </p:cNvPr>
          <p:cNvSpPr>
            <a:spLocks noChangeAspect="1"/>
          </p:cNvSpPr>
          <p:nvPr/>
        </p:nvSpPr>
        <p:spPr>
          <a:xfrm>
            <a:off x="3033072" y="1843759"/>
            <a:ext cx="307777" cy="307777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DEAA54E-40BC-4E43-92EA-9B675939365E}"/>
              </a:ext>
            </a:extLst>
          </p:cNvPr>
          <p:cNvCxnSpPr>
            <a:cxnSpLocks/>
            <a:stCxn id="42" idx="6"/>
            <a:endCxn id="64" idx="2"/>
          </p:cNvCxnSpPr>
          <p:nvPr/>
        </p:nvCxnSpPr>
        <p:spPr>
          <a:xfrm>
            <a:off x="1461593" y="1997648"/>
            <a:ext cx="157147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4BF90D85-6BFE-45D8-8213-BB966E000EA8}"/>
                  </a:ext>
                </a:extLst>
              </p:cNvPr>
              <p:cNvSpPr/>
              <p:nvPr/>
            </p:nvSpPr>
            <p:spPr>
              <a:xfrm>
                <a:off x="1551645" y="2935883"/>
                <a:ext cx="146219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4, 5, 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4BF90D85-6BFE-45D8-8213-BB966E000E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1645" y="2935883"/>
                <a:ext cx="146219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>
            <a:extLst>
              <a:ext uri="{FF2B5EF4-FFF2-40B4-BE49-F238E27FC236}">
                <a16:creationId xmlns:a16="http://schemas.microsoft.com/office/drawing/2014/main" id="{E7BFBF66-DEAA-41B2-827A-7DF80922CAC2}"/>
              </a:ext>
            </a:extLst>
          </p:cNvPr>
          <p:cNvSpPr txBox="1"/>
          <p:nvPr/>
        </p:nvSpPr>
        <p:spPr>
          <a:xfrm>
            <a:off x="521931" y="3660507"/>
            <a:ext cx="3891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Write the </a:t>
            </a:r>
            <a:r>
              <a:rPr lang="en-US" sz="1400" b="1" dirty="0">
                <a:latin typeface="Trebuchet MS" panose="020B0603020202020204" pitchFamily="34" charset="0"/>
              </a:rPr>
              <a:t>integers</a:t>
            </a:r>
            <a:r>
              <a:rPr lang="en-US" sz="1400" dirty="0">
                <a:latin typeface="Trebuchet MS" panose="020B0603020202020204" pitchFamily="34" charset="0"/>
              </a:rPr>
              <a:t> that </a:t>
            </a:r>
            <a:r>
              <a:rPr lang="en-US" sz="1400" b="1" dirty="0">
                <a:latin typeface="Trebuchet MS" panose="020B0603020202020204" pitchFamily="34" charset="0"/>
              </a:rPr>
              <a:t>satisfy</a:t>
            </a:r>
            <a:r>
              <a:rPr lang="en-US" sz="1400" dirty="0">
                <a:latin typeface="Trebuchet MS" panose="020B0603020202020204" pitchFamily="34" charset="0"/>
              </a:rPr>
              <a:t> the inequality:</a:t>
            </a:r>
            <a:endParaRPr lang="en-GB" sz="1400" dirty="0">
              <a:latin typeface="Trebuchet MS" panose="020B06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FA54BEC4-D63A-4C86-AAD2-2A19062055BE}"/>
                  </a:ext>
                </a:extLst>
              </p:cNvPr>
              <p:cNvSpPr/>
              <p:nvPr/>
            </p:nvSpPr>
            <p:spPr>
              <a:xfrm>
                <a:off x="1140753" y="4059099"/>
                <a:ext cx="242931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+1&lt;7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FA54BEC4-D63A-4C86-AAD2-2A19062055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753" y="4059099"/>
                <a:ext cx="2429319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Oval 68">
            <a:extLst>
              <a:ext uri="{FF2B5EF4-FFF2-40B4-BE49-F238E27FC236}">
                <a16:creationId xmlns:a16="http://schemas.microsoft.com/office/drawing/2014/main" id="{97C3D130-ACAB-4EDF-B4B9-9F9493BEAC7F}"/>
              </a:ext>
            </a:extLst>
          </p:cNvPr>
          <p:cNvSpPr>
            <a:spLocks noChangeAspect="1"/>
          </p:cNvSpPr>
          <p:nvPr/>
        </p:nvSpPr>
        <p:spPr>
          <a:xfrm>
            <a:off x="1259875" y="5161365"/>
            <a:ext cx="307777" cy="307777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16D14AC8-C8F5-4DDF-9B9D-B73A42631A95}"/>
              </a:ext>
            </a:extLst>
          </p:cNvPr>
          <p:cNvSpPr>
            <a:spLocks noChangeAspect="1"/>
          </p:cNvSpPr>
          <p:nvPr/>
        </p:nvSpPr>
        <p:spPr>
          <a:xfrm>
            <a:off x="3139131" y="5161365"/>
            <a:ext cx="307777" cy="307777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238781B9-9834-419C-A904-6B7C3372C519}"/>
              </a:ext>
            </a:extLst>
          </p:cNvPr>
          <p:cNvCxnSpPr>
            <a:cxnSpLocks/>
            <a:stCxn id="69" idx="6"/>
            <a:endCxn id="70" idx="2"/>
          </p:cNvCxnSpPr>
          <p:nvPr/>
        </p:nvCxnSpPr>
        <p:spPr>
          <a:xfrm>
            <a:off x="1567652" y="5315254"/>
            <a:ext cx="157147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E80AA6A7-6910-464F-9709-703ACFE7A707}"/>
                  </a:ext>
                </a:extLst>
              </p:cNvPr>
              <p:cNvSpPr/>
              <p:nvPr/>
            </p:nvSpPr>
            <p:spPr>
              <a:xfrm>
                <a:off x="1672183" y="6243205"/>
                <a:ext cx="11298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4, 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E80AA6A7-6910-464F-9709-703ACFE7A7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183" y="6243205"/>
                <a:ext cx="112986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0A3B51F2-66C2-4DFD-987A-337F37F3E243}"/>
                  </a:ext>
                </a:extLst>
              </p:cNvPr>
              <p:cNvSpPr/>
              <p:nvPr/>
            </p:nvSpPr>
            <p:spPr>
              <a:xfrm>
                <a:off x="1460882" y="4517432"/>
                <a:ext cx="180331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2&lt;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0A3B51F2-66C2-4DFD-987A-337F37F3E2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882" y="4517432"/>
                <a:ext cx="1803314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4" name="Picture 73">
            <a:extLst>
              <a:ext uri="{FF2B5EF4-FFF2-40B4-BE49-F238E27FC236}">
                <a16:creationId xmlns:a16="http://schemas.microsoft.com/office/drawing/2014/main" id="{E159C80C-A86B-478C-B880-06D6C10EF9F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6528" y="5497228"/>
            <a:ext cx="3133725" cy="6667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F2C157D-F7F1-4953-B872-472F60CA89A7}"/>
                  </a:ext>
                </a:extLst>
              </p:cNvPr>
              <p:cNvSpPr/>
              <p:nvPr/>
            </p:nvSpPr>
            <p:spPr>
              <a:xfrm>
                <a:off x="6408566" y="1046035"/>
                <a:ext cx="180331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4&lt;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F2C157D-F7F1-4953-B872-472F60CA89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8566" y="1046035"/>
                <a:ext cx="1803314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6" name="Picture 75">
            <a:extLst>
              <a:ext uri="{FF2B5EF4-FFF2-40B4-BE49-F238E27FC236}">
                <a16:creationId xmlns:a16="http://schemas.microsoft.com/office/drawing/2014/main" id="{E1735B5A-12EC-4C42-A519-84BCEC697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4980" y="2177765"/>
            <a:ext cx="3114675" cy="704850"/>
          </a:xfrm>
          <a:prstGeom prst="rect">
            <a:avLst/>
          </a:prstGeom>
        </p:spPr>
      </p:pic>
      <p:sp>
        <p:nvSpPr>
          <p:cNvPr id="77" name="Oval 76">
            <a:extLst>
              <a:ext uri="{FF2B5EF4-FFF2-40B4-BE49-F238E27FC236}">
                <a16:creationId xmlns:a16="http://schemas.microsoft.com/office/drawing/2014/main" id="{5C485B0F-686C-4688-B9F9-030D6421F737}"/>
              </a:ext>
            </a:extLst>
          </p:cNvPr>
          <p:cNvSpPr>
            <a:spLocks noChangeAspect="1"/>
          </p:cNvSpPr>
          <p:nvPr/>
        </p:nvSpPr>
        <p:spPr>
          <a:xfrm>
            <a:off x="6716923" y="1869988"/>
            <a:ext cx="307777" cy="307777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7901F71-DC56-421C-B0ED-2878765F9CE5}"/>
              </a:ext>
            </a:extLst>
          </p:cNvPr>
          <p:cNvSpPr>
            <a:spLocks noChangeAspect="1"/>
          </p:cNvSpPr>
          <p:nvPr/>
        </p:nvSpPr>
        <p:spPr>
          <a:xfrm>
            <a:off x="8102646" y="1869988"/>
            <a:ext cx="307777" cy="307777"/>
          </a:xfrm>
          <a:prstGeom prst="ellipse">
            <a:avLst/>
          </a:prstGeom>
          <a:solidFill>
            <a:srgbClr val="7030A0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E090F41-4C39-449C-B3E1-5B8459A6F4F5}"/>
              </a:ext>
            </a:extLst>
          </p:cNvPr>
          <p:cNvCxnSpPr>
            <a:cxnSpLocks/>
            <a:stCxn id="77" idx="6"/>
            <a:endCxn id="78" idx="2"/>
          </p:cNvCxnSpPr>
          <p:nvPr/>
        </p:nvCxnSpPr>
        <p:spPr>
          <a:xfrm>
            <a:off x="7024700" y="2023877"/>
            <a:ext cx="1077946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37A54D13-1A3D-4A07-97C2-9A6F30E26F39}"/>
                  </a:ext>
                </a:extLst>
              </p:cNvPr>
              <p:cNvSpPr/>
              <p:nvPr/>
            </p:nvSpPr>
            <p:spPr>
              <a:xfrm>
                <a:off x="6741756" y="2960704"/>
                <a:ext cx="11298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6, 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37A54D13-1A3D-4A07-97C2-9A6F30E26F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1756" y="2960704"/>
                <a:ext cx="1129861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80">
            <a:extLst>
              <a:ext uri="{FF2B5EF4-FFF2-40B4-BE49-F238E27FC236}">
                <a16:creationId xmlns:a16="http://schemas.microsoft.com/office/drawing/2014/main" id="{9A46E452-28F8-4F52-9A79-8A06FC268584}"/>
              </a:ext>
            </a:extLst>
          </p:cNvPr>
          <p:cNvSpPr txBox="1"/>
          <p:nvPr/>
        </p:nvSpPr>
        <p:spPr>
          <a:xfrm>
            <a:off x="5591505" y="3686736"/>
            <a:ext cx="3891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Write the </a:t>
            </a:r>
            <a:r>
              <a:rPr lang="en-US" sz="1400" b="1" dirty="0">
                <a:latin typeface="Trebuchet MS" panose="020B0603020202020204" pitchFamily="34" charset="0"/>
              </a:rPr>
              <a:t>integers</a:t>
            </a:r>
            <a:r>
              <a:rPr lang="en-US" sz="1400" dirty="0">
                <a:latin typeface="Trebuchet MS" panose="020B0603020202020204" pitchFamily="34" charset="0"/>
              </a:rPr>
              <a:t> that </a:t>
            </a:r>
            <a:r>
              <a:rPr lang="en-US" sz="1400" b="1" dirty="0">
                <a:latin typeface="Trebuchet MS" panose="020B0603020202020204" pitchFamily="34" charset="0"/>
              </a:rPr>
              <a:t>satisfy</a:t>
            </a:r>
            <a:r>
              <a:rPr lang="en-US" sz="1400" dirty="0">
                <a:latin typeface="Trebuchet MS" panose="020B0603020202020204" pitchFamily="34" charset="0"/>
              </a:rPr>
              <a:t> the inequality:</a:t>
            </a:r>
            <a:endParaRPr lang="en-GB" sz="1400" dirty="0">
              <a:latin typeface="Trebuchet MS" panose="020B06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9EBFE1ED-46D4-434A-B984-F1178785FCF0}"/>
                  </a:ext>
                </a:extLst>
              </p:cNvPr>
              <p:cNvSpPr/>
              <p:nvPr/>
            </p:nvSpPr>
            <p:spPr>
              <a:xfrm>
                <a:off x="6210327" y="4085328"/>
                <a:ext cx="242931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9EBFE1ED-46D4-434A-B984-F1178785FC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327" y="4085328"/>
                <a:ext cx="2429319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Oval 82">
            <a:extLst>
              <a:ext uri="{FF2B5EF4-FFF2-40B4-BE49-F238E27FC236}">
                <a16:creationId xmlns:a16="http://schemas.microsoft.com/office/drawing/2014/main" id="{A1503FE8-2B32-46BE-90E4-2717B6DEEE50}"/>
              </a:ext>
            </a:extLst>
          </p:cNvPr>
          <p:cNvSpPr>
            <a:spLocks noChangeAspect="1"/>
          </p:cNvSpPr>
          <p:nvPr/>
        </p:nvSpPr>
        <p:spPr>
          <a:xfrm>
            <a:off x="7184482" y="5217437"/>
            <a:ext cx="307777" cy="307777"/>
          </a:xfrm>
          <a:prstGeom prst="ellipse">
            <a:avLst/>
          </a:prstGeom>
          <a:solidFill>
            <a:srgbClr val="7030A0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B229784E-497E-4D55-9E60-2CE57E23B521}"/>
              </a:ext>
            </a:extLst>
          </p:cNvPr>
          <p:cNvSpPr>
            <a:spLocks noChangeAspect="1"/>
          </p:cNvSpPr>
          <p:nvPr/>
        </p:nvSpPr>
        <p:spPr>
          <a:xfrm>
            <a:off x="8583918" y="5217437"/>
            <a:ext cx="307777" cy="307777"/>
          </a:xfrm>
          <a:prstGeom prst="ellipse">
            <a:avLst/>
          </a:prstGeom>
          <a:solidFill>
            <a:srgbClr val="7030A0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ABCFC68A-11D8-4ED3-8B46-7B0021536E36}"/>
              </a:ext>
            </a:extLst>
          </p:cNvPr>
          <p:cNvCxnSpPr>
            <a:cxnSpLocks/>
            <a:stCxn id="83" idx="6"/>
            <a:endCxn id="84" idx="2"/>
          </p:cNvCxnSpPr>
          <p:nvPr/>
        </p:nvCxnSpPr>
        <p:spPr>
          <a:xfrm>
            <a:off x="7492259" y="5371326"/>
            <a:ext cx="109165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99EA6189-F811-4E20-A938-43331FD28BA8}"/>
                  </a:ext>
                </a:extLst>
              </p:cNvPr>
              <p:cNvSpPr/>
              <p:nvPr/>
            </p:nvSpPr>
            <p:spPr>
              <a:xfrm>
                <a:off x="6741757" y="6269434"/>
                <a:ext cx="146219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6, 7, 8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99EA6189-F811-4E20-A938-43331FD28B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1757" y="6269434"/>
                <a:ext cx="1462195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AF0D990B-DEA6-4881-80C5-2592DA9E3036}"/>
                  </a:ext>
                </a:extLst>
              </p:cNvPr>
              <p:cNvSpPr/>
              <p:nvPr/>
            </p:nvSpPr>
            <p:spPr>
              <a:xfrm>
                <a:off x="6530456" y="4543661"/>
                <a:ext cx="180331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≤8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AF0D990B-DEA6-4881-80C5-2592DA9E30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0456" y="4543661"/>
                <a:ext cx="1803314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498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42" grpId="0" animBg="1"/>
      <p:bldP spid="64" grpId="0" animBg="1"/>
      <p:bldP spid="65" grpId="0"/>
      <p:bldP spid="66" grpId="0"/>
      <p:bldP spid="67" grpId="0"/>
      <p:bldP spid="69" grpId="0" animBg="1"/>
      <p:bldP spid="70" grpId="0" animBg="1"/>
      <p:bldP spid="72" grpId="0"/>
      <p:bldP spid="73" grpId="0"/>
      <p:bldP spid="75" grpId="0"/>
      <p:bldP spid="77" grpId="0" animBg="1"/>
      <p:bldP spid="78" grpId="0" animBg="1"/>
      <p:bldP spid="80" grpId="0"/>
      <p:bldP spid="81" grpId="0"/>
      <p:bldP spid="82" grpId="0"/>
      <p:bldP spid="83" grpId="0" animBg="1"/>
      <p:bldP spid="84" grpId="0" animBg="1"/>
      <p:bldP spid="86" grpId="0"/>
      <p:bldP spid="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-73152" y="458476"/>
            <a:ext cx="9906000" cy="4572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4879712" y="0"/>
            <a:ext cx="11692" cy="6858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61259" y="65346"/>
            <a:ext cx="1900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Trebuchet MS" panose="020B0603020202020204" pitchFamily="34" charset="0"/>
              </a:rPr>
              <a:t>Worked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08305" y="65346"/>
            <a:ext cx="1142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Trebuchet MS" panose="020B0603020202020204" pitchFamily="34" charset="0"/>
              </a:rPr>
              <a:t>Your Turn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30E6AB5-EB80-4814-858F-F13D9B3FB99C}"/>
              </a:ext>
            </a:extLst>
          </p:cNvPr>
          <p:cNvSpPr txBox="1"/>
          <p:nvPr/>
        </p:nvSpPr>
        <p:spPr>
          <a:xfrm>
            <a:off x="8394116" y="6553046"/>
            <a:ext cx="1525136" cy="3049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@</a:t>
            </a:r>
            <a:r>
              <a:rPr lang="en-GB" sz="1400" dirty="0" err="1">
                <a:solidFill>
                  <a:schemeClr val="bg1"/>
                </a:solidFill>
              </a:rPr>
              <a:t>MrDraperMaths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6CF3BB4-71A1-432A-8EE2-B11AFAC2EBE2}"/>
              </a:ext>
            </a:extLst>
          </p:cNvPr>
          <p:cNvSpPr txBox="1"/>
          <p:nvPr/>
        </p:nvSpPr>
        <p:spPr>
          <a:xfrm>
            <a:off x="409720" y="654895"/>
            <a:ext cx="3891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Write the </a:t>
            </a:r>
            <a:r>
              <a:rPr lang="en-US" sz="1400" b="1" dirty="0">
                <a:latin typeface="Trebuchet MS" panose="020B0603020202020204" pitchFamily="34" charset="0"/>
              </a:rPr>
              <a:t>integers</a:t>
            </a:r>
            <a:r>
              <a:rPr lang="en-US" sz="1400" dirty="0">
                <a:latin typeface="Trebuchet MS" panose="020B0603020202020204" pitchFamily="34" charset="0"/>
              </a:rPr>
              <a:t> that </a:t>
            </a:r>
            <a:r>
              <a:rPr lang="en-US" sz="1400" b="1" dirty="0">
                <a:latin typeface="Trebuchet MS" panose="020B0603020202020204" pitchFamily="34" charset="0"/>
              </a:rPr>
              <a:t>satisfy</a:t>
            </a:r>
            <a:r>
              <a:rPr lang="en-US" sz="1400" dirty="0">
                <a:latin typeface="Trebuchet MS" panose="020B0603020202020204" pitchFamily="34" charset="0"/>
              </a:rPr>
              <a:t> the inequality:</a:t>
            </a:r>
            <a:endParaRPr lang="en-GB" sz="1400" dirty="0">
              <a:latin typeface="Trebuchet MS" panose="020B0603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7673A1D-5647-4526-B9C0-B7F17671102C}"/>
              </a:ext>
            </a:extLst>
          </p:cNvPr>
          <p:cNvSpPr txBox="1"/>
          <p:nvPr/>
        </p:nvSpPr>
        <p:spPr>
          <a:xfrm>
            <a:off x="5357799" y="654895"/>
            <a:ext cx="4003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Write the </a:t>
            </a:r>
            <a:r>
              <a:rPr lang="en-US" sz="1400" b="1" dirty="0">
                <a:latin typeface="Trebuchet MS" panose="020B0603020202020204" pitchFamily="34" charset="0"/>
              </a:rPr>
              <a:t>integers</a:t>
            </a:r>
            <a:r>
              <a:rPr lang="en-US" sz="1400" dirty="0">
                <a:latin typeface="Trebuchet MS" panose="020B0603020202020204" pitchFamily="34" charset="0"/>
              </a:rPr>
              <a:t> that </a:t>
            </a:r>
            <a:r>
              <a:rPr lang="en-US" sz="1400" b="1" dirty="0">
                <a:latin typeface="Trebuchet MS" panose="020B0603020202020204" pitchFamily="34" charset="0"/>
              </a:rPr>
              <a:t>satisfy</a:t>
            </a:r>
            <a:r>
              <a:rPr lang="en-US" sz="1400" dirty="0">
                <a:latin typeface="Trebuchet MS" panose="020B0603020202020204" pitchFamily="34" charset="0"/>
              </a:rPr>
              <a:t> each inequality:</a:t>
            </a:r>
            <a:endParaRPr lang="en-GB" sz="1400" dirty="0">
              <a:latin typeface="Trebuchet MS" panose="020B06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4E0874F8-4211-4EE1-B819-5C7897917054}"/>
                  </a:ext>
                </a:extLst>
              </p:cNvPr>
              <p:cNvSpPr/>
              <p:nvPr/>
            </p:nvSpPr>
            <p:spPr>
              <a:xfrm>
                <a:off x="1338992" y="1019806"/>
                <a:ext cx="180331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4E0874F8-4211-4EE1-B819-5C78979170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992" y="1019806"/>
                <a:ext cx="1803314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4BF90D85-6BFE-45D8-8213-BB966E000EA8}"/>
                  </a:ext>
                </a:extLst>
              </p:cNvPr>
              <p:cNvSpPr/>
              <p:nvPr/>
            </p:nvSpPr>
            <p:spPr>
              <a:xfrm>
                <a:off x="1506015" y="2594936"/>
                <a:ext cx="146219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4, 5, 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4BF90D85-6BFE-45D8-8213-BB966E000E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6015" y="2594936"/>
                <a:ext cx="146219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>
            <a:extLst>
              <a:ext uri="{FF2B5EF4-FFF2-40B4-BE49-F238E27FC236}">
                <a16:creationId xmlns:a16="http://schemas.microsoft.com/office/drawing/2014/main" id="{E7BFBF66-DEAA-41B2-827A-7DF80922CAC2}"/>
              </a:ext>
            </a:extLst>
          </p:cNvPr>
          <p:cNvSpPr txBox="1"/>
          <p:nvPr/>
        </p:nvSpPr>
        <p:spPr>
          <a:xfrm>
            <a:off x="521931" y="3660507"/>
            <a:ext cx="3891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Write the </a:t>
            </a:r>
            <a:r>
              <a:rPr lang="en-US" sz="1400" b="1" dirty="0">
                <a:latin typeface="Trebuchet MS" panose="020B0603020202020204" pitchFamily="34" charset="0"/>
              </a:rPr>
              <a:t>integers</a:t>
            </a:r>
            <a:r>
              <a:rPr lang="en-US" sz="1400" dirty="0">
                <a:latin typeface="Trebuchet MS" panose="020B0603020202020204" pitchFamily="34" charset="0"/>
              </a:rPr>
              <a:t> that </a:t>
            </a:r>
            <a:r>
              <a:rPr lang="en-US" sz="1400" b="1" dirty="0">
                <a:latin typeface="Trebuchet MS" panose="020B0603020202020204" pitchFamily="34" charset="0"/>
              </a:rPr>
              <a:t>satisfy</a:t>
            </a:r>
            <a:r>
              <a:rPr lang="en-US" sz="1400" dirty="0">
                <a:latin typeface="Trebuchet MS" panose="020B0603020202020204" pitchFamily="34" charset="0"/>
              </a:rPr>
              <a:t> the inequality:</a:t>
            </a:r>
            <a:endParaRPr lang="en-GB" sz="1400" dirty="0">
              <a:latin typeface="Trebuchet MS" panose="020B06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FA54BEC4-D63A-4C86-AAD2-2A19062055BE}"/>
                  </a:ext>
                </a:extLst>
              </p:cNvPr>
              <p:cNvSpPr/>
              <p:nvPr/>
            </p:nvSpPr>
            <p:spPr>
              <a:xfrm>
                <a:off x="1140753" y="4059099"/>
                <a:ext cx="242931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+1&lt;7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FA54BEC4-D63A-4C86-AAD2-2A19062055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753" y="4059099"/>
                <a:ext cx="242931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E80AA6A7-6910-464F-9709-703ACFE7A707}"/>
                  </a:ext>
                </a:extLst>
              </p:cNvPr>
              <p:cNvSpPr/>
              <p:nvPr/>
            </p:nvSpPr>
            <p:spPr>
              <a:xfrm>
                <a:off x="1751042" y="6044459"/>
                <a:ext cx="11298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4, 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E80AA6A7-6910-464F-9709-703ACFE7A7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042" y="6044459"/>
                <a:ext cx="1129861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0A3B51F2-66C2-4DFD-987A-337F37F3E243}"/>
                  </a:ext>
                </a:extLst>
              </p:cNvPr>
              <p:cNvSpPr/>
              <p:nvPr/>
            </p:nvSpPr>
            <p:spPr>
              <a:xfrm>
                <a:off x="1460882" y="4517432"/>
                <a:ext cx="180331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2&lt;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0A3B51F2-66C2-4DFD-987A-337F37F3E2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882" y="4517432"/>
                <a:ext cx="1803314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F2C157D-F7F1-4953-B872-472F60CA89A7}"/>
                  </a:ext>
                </a:extLst>
              </p:cNvPr>
              <p:cNvSpPr/>
              <p:nvPr/>
            </p:nvSpPr>
            <p:spPr>
              <a:xfrm>
                <a:off x="6408566" y="1046035"/>
                <a:ext cx="180331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4&lt;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F2C157D-F7F1-4953-B872-472F60CA89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8566" y="1046035"/>
                <a:ext cx="1803314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37A54D13-1A3D-4A07-97C2-9A6F30E26F39}"/>
                  </a:ext>
                </a:extLst>
              </p:cNvPr>
              <p:cNvSpPr/>
              <p:nvPr/>
            </p:nvSpPr>
            <p:spPr>
              <a:xfrm>
                <a:off x="6751720" y="2521029"/>
                <a:ext cx="11298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6, 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37A54D13-1A3D-4A07-97C2-9A6F30E26F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1720" y="2521029"/>
                <a:ext cx="1129861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80">
            <a:extLst>
              <a:ext uri="{FF2B5EF4-FFF2-40B4-BE49-F238E27FC236}">
                <a16:creationId xmlns:a16="http://schemas.microsoft.com/office/drawing/2014/main" id="{9A46E452-28F8-4F52-9A79-8A06FC268584}"/>
              </a:ext>
            </a:extLst>
          </p:cNvPr>
          <p:cNvSpPr txBox="1"/>
          <p:nvPr/>
        </p:nvSpPr>
        <p:spPr>
          <a:xfrm>
            <a:off x="5591505" y="3686736"/>
            <a:ext cx="3891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Write the </a:t>
            </a:r>
            <a:r>
              <a:rPr lang="en-US" sz="1400" b="1" dirty="0">
                <a:latin typeface="Trebuchet MS" panose="020B0603020202020204" pitchFamily="34" charset="0"/>
              </a:rPr>
              <a:t>integers</a:t>
            </a:r>
            <a:r>
              <a:rPr lang="en-US" sz="1400" dirty="0">
                <a:latin typeface="Trebuchet MS" panose="020B0603020202020204" pitchFamily="34" charset="0"/>
              </a:rPr>
              <a:t> that </a:t>
            </a:r>
            <a:r>
              <a:rPr lang="en-US" sz="1400" b="1" dirty="0">
                <a:latin typeface="Trebuchet MS" panose="020B0603020202020204" pitchFamily="34" charset="0"/>
              </a:rPr>
              <a:t>satisfy</a:t>
            </a:r>
            <a:r>
              <a:rPr lang="en-US" sz="1400" dirty="0">
                <a:latin typeface="Trebuchet MS" panose="020B0603020202020204" pitchFamily="34" charset="0"/>
              </a:rPr>
              <a:t> the inequality:</a:t>
            </a:r>
            <a:endParaRPr lang="en-GB" sz="1400" dirty="0">
              <a:latin typeface="Trebuchet MS" panose="020B06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9EBFE1ED-46D4-434A-B984-F1178785FCF0}"/>
                  </a:ext>
                </a:extLst>
              </p:cNvPr>
              <p:cNvSpPr/>
              <p:nvPr/>
            </p:nvSpPr>
            <p:spPr>
              <a:xfrm>
                <a:off x="6210327" y="4085328"/>
                <a:ext cx="242931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9EBFE1ED-46D4-434A-B984-F1178785FC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327" y="4085328"/>
                <a:ext cx="2429319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99EA6189-F811-4E20-A938-43331FD28BA8}"/>
                  </a:ext>
                </a:extLst>
              </p:cNvPr>
              <p:cNvSpPr/>
              <p:nvPr/>
            </p:nvSpPr>
            <p:spPr>
              <a:xfrm>
                <a:off x="6715642" y="5978670"/>
                <a:ext cx="146219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6, 7, 8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99EA6189-F811-4E20-A938-43331FD28B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5642" y="5978670"/>
                <a:ext cx="1462195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AF0D990B-DEA6-4881-80C5-2592DA9E3036}"/>
                  </a:ext>
                </a:extLst>
              </p:cNvPr>
              <p:cNvSpPr/>
              <p:nvPr/>
            </p:nvSpPr>
            <p:spPr>
              <a:xfrm>
                <a:off x="6530456" y="4543661"/>
                <a:ext cx="180331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≤8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AF0D990B-DEA6-4881-80C5-2592DA9E30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0456" y="4543661"/>
                <a:ext cx="1803314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5B8E322-9C82-4F8C-9F91-3FE36EEE0C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314006"/>
              </p:ext>
            </p:extLst>
          </p:nvPr>
        </p:nvGraphicFramePr>
        <p:xfrm>
          <a:off x="211264" y="1843656"/>
          <a:ext cx="440051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051">
                  <a:extLst>
                    <a:ext uri="{9D8B030D-6E8A-4147-A177-3AD203B41FA5}">
                      <a16:colId xmlns:a16="http://schemas.microsoft.com/office/drawing/2014/main" val="266617670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3087320933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3978014611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394173292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637065521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323793549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450506129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335270590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136505288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8027467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3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4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5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6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7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8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9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10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272346"/>
                  </a:ext>
                </a:extLst>
              </a:tr>
            </a:tbl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A56B3907-C3D0-4D16-BB7A-E43A83053FD6}"/>
              </a:ext>
            </a:extLst>
          </p:cNvPr>
          <p:cNvSpPr/>
          <p:nvPr/>
        </p:nvSpPr>
        <p:spPr>
          <a:xfrm>
            <a:off x="1099530" y="1019806"/>
            <a:ext cx="1368094" cy="577542"/>
          </a:xfrm>
          <a:prstGeom prst="ellipse">
            <a:avLst/>
          </a:prstGeom>
          <a:solidFill>
            <a:srgbClr val="FFC00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ross 8">
            <a:extLst>
              <a:ext uri="{FF2B5EF4-FFF2-40B4-BE49-F238E27FC236}">
                <a16:creationId xmlns:a16="http://schemas.microsoft.com/office/drawing/2014/main" id="{78A13CE9-24A3-46B6-90BC-CA1BD2561327}"/>
              </a:ext>
            </a:extLst>
          </p:cNvPr>
          <p:cNvSpPr>
            <a:spLocks noChangeAspect="1"/>
          </p:cNvSpPr>
          <p:nvPr/>
        </p:nvSpPr>
        <p:spPr>
          <a:xfrm rot="2016078">
            <a:off x="139719" y="1825466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Cross 42">
            <a:extLst>
              <a:ext uri="{FF2B5EF4-FFF2-40B4-BE49-F238E27FC236}">
                <a16:creationId xmlns:a16="http://schemas.microsoft.com/office/drawing/2014/main" id="{4902E927-D0F8-491D-9383-5EC09E5821E9}"/>
              </a:ext>
            </a:extLst>
          </p:cNvPr>
          <p:cNvSpPr>
            <a:spLocks noChangeAspect="1"/>
          </p:cNvSpPr>
          <p:nvPr/>
        </p:nvSpPr>
        <p:spPr>
          <a:xfrm rot="2016078">
            <a:off x="591753" y="1788723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80AAB44-B177-4350-B7F5-BCDE15B5496D}"/>
              </a:ext>
            </a:extLst>
          </p:cNvPr>
          <p:cNvSpPr/>
          <p:nvPr/>
        </p:nvSpPr>
        <p:spPr>
          <a:xfrm>
            <a:off x="2007410" y="1012534"/>
            <a:ext cx="1368094" cy="577542"/>
          </a:xfrm>
          <a:prstGeom prst="ellipse">
            <a:avLst/>
          </a:prstGeom>
          <a:solidFill>
            <a:schemeClr val="accent6">
              <a:lumMod val="75000"/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Cross 45">
            <a:extLst>
              <a:ext uri="{FF2B5EF4-FFF2-40B4-BE49-F238E27FC236}">
                <a16:creationId xmlns:a16="http://schemas.microsoft.com/office/drawing/2014/main" id="{3B97A496-0325-4D19-B310-C05A30B565FA}"/>
              </a:ext>
            </a:extLst>
          </p:cNvPr>
          <p:cNvSpPr>
            <a:spLocks noChangeAspect="1"/>
          </p:cNvSpPr>
          <p:nvPr/>
        </p:nvSpPr>
        <p:spPr>
          <a:xfrm rot="2016078">
            <a:off x="2819879" y="1766461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Cross 46">
            <a:extLst>
              <a:ext uri="{FF2B5EF4-FFF2-40B4-BE49-F238E27FC236}">
                <a16:creationId xmlns:a16="http://schemas.microsoft.com/office/drawing/2014/main" id="{CE423376-5D99-4F64-AEA8-399ABD22C657}"/>
              </a:ext>
            </a:extLst>
          </p:cNvPr>
          <p:cNvSpPr>
            <a:spLocks noChangeAspect="1"/>
          </p:cNvSpPr>
          <p:nvPr/>
        </p:nvSpPr>
        <p:spPr>
          <a:xfrm rot="2016078">
            <a:off x="3277185" y="1759076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F13C9E74-7BE3-4B01-B0D6-3F3EE76B1801}"/>
              </a:ext>
            </a:extLst>
          </p:cNvPr>
          <p:cNvSpPr>
            <a:spLocks noChangeAspect="1"/>
          </p:cNvSpPr>
          <p:nvPr/>
        </p:nvSpPr>
        <p:spPr>
          <a:xfrm rot="2016078">
            <a:off x="3734492" y="1750988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Cross 48">
            <a:extLst>
              <a:ext uri="{FF2B5EF4-FFF2-40B4-BE49-F238E27FC236}">
                <a16:creationId xmlns:a16="http://schemas.microsoft.com/office/drawing/2014/main" id="{FB4CE950-0BD7-45B2-9F5C-AC3EC7CF5981}"/>
              </a:ext>
            </a:extLst>
          </p:cNvPr>
          <p:cNvSpPr>
            <a:spLocks noChangeAspect="1"/>
          </p:cNvSpPr>
          <p:nvPr/>
        </p:nvSpPr>
        <p:spPr>
          <a:xfrm rot="2016078">
            <a:off x="4152405" y="1759074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0" name="Table 6">
            <a:extLst>
              <a:ext uri="{FF2B5EF4-FFF2-40B4-BE49-F238E27FC236}">
                <a16:creationId xmlns:a16="http://schemas.microsoft.com/office/drawing/2014/main" id="{F27493A5-6BCF-44CC-86F6-308F49DE3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418302"/>
              </p:ext>
            </p:extLst>
          </p:nvPr>
        </p:nvGraphicFramePr>
        <p:xfrm>
          <a:off x="267369" y="5405919"/>
          <a:ext cx="440051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051">
                  <a:extLst>
                    <a:ext uri="{9D8B030D-6E8A-4147-A177-3AD203B41FA5}">
                      <a16:colId xmlns:a16="http://schemas.microsoft.com/office/drawing/2014/main" val="266617670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3087320933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3978014611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394173292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637065521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323793549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450506129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335270590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136505288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8027467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3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4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5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6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7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8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9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10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272346"/>
                  </a:ext>
                </a:extLst>
              </a:tr>
            </a:tbl>
          </a:graphicData>
        </a:graphic>
      </p:graphicFrame>
      <p:sp>
        <p:nvSpPr>
          <p:cNvPr id="51" name="Oval 50">
            <a:extLst>
              <a:ext uri="{FF2B5EF4-FFF2-40B4-BE49-F238E27FC236}">
                <a16:creationId xmlns:a16="http://schemas.microsoft.com/office/drawing/2014/main" id="{6E60C848-D755-4D85-9BA0-A9555A0BC3D4}"/>
              </a:ext>
            </a:extLst>
          </p:cNvPr>
          <p:cNvSpPr/>
          <p:nvPr/>
        </p:nvSpPr>
        <p:spPr>
          <a:xfrm>
            <a:off x="1266354" y="4520843"/>
            <a:ext cx="1368094" cy="577542"/>
          </a:xfrm>
          <a:prstGeom prst="ellipse">
            <a:avLst/>
          </a:prstGeom>
          <a:solidFill>
            <a:srgbClr val="FFC00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Cross 51">
            <a:extLst>
              <a:ext uri="{FF2B5EF4-FFF2-40B4-BE49-F238E27FC236}">
                <a16:creationId xmlns:a16="http://schemas.microsoft.com/office/drawing/2014/main" id="{8C69CE04-01A5-47E8-8541-A4BBA4997A66}"/>
              </a:ext>
            </a:extLst>
          </p:cNvPr>
          <p:cNvSpPr>
            <a:spLocks noChangeAspect="1"/>
          </p:cNvSpPr>
          <p:nvPr/>
        </p:nvSpPr>
        <p:spPr>
          <a:xfrm rot="2016078">
            <a:off x="661817" y="5342674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Cross 53">
            <a:extLst>
              <a:ext uri="{FF2B5EF4-FFF2-40B4-BE49-F238E27FC236}">
                <a16:creationId xmlns:a16="http://schemas.microsoft.com/office/drawing/2014/main" id="{E9CD7F76-C8CD-4899-973D-E29C9CC386E2}"/>
              </a:ext>
            </a:extLst>
          </p:cNvPr>
          <p:cNvSpPr>
            <a:spLocks noChangeAspect="1"/>
          </p:cNvSpPr>
          <p:nvPr/>
        </p:nvSpPr>
        <p:spPr>
          <a:xfrm rot="2016078">
            <a:off x="198911" y="5322329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25990734-4517-4BFA-B28D-EF8FA0017079}"/>
              </a:ext>
            </a:extLst>
          </p:cNvPr>
          <p:cNvSpPr/>
          <p:nvPr/>
        </p:nvSpPr>
        <p:spPr>
          <a:xfrm>
            <a:off x="2077807" y="4543661"/>
            <a:ext cx="1368094" cy="577542"/>
          </a:xfrm>
          <a:prstGeom prst="ellipse">
            <a:avLst/>
          </a:prstGeom>
          <a:solidFill>
            <a:schemeClr val="accent6">
              <a:lumMod val="75000"/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Cross 57">
            <a:extLst>
              <a:ext uri="{FF2B5EF4-FFF2-40B4-BE49-F238E27FC236}">
                <a16:creationId xmlns:a16="http://schemas.microsoft.com/office/drawing/2014/main" id="{C03B5B9F-0B10-4BF3-9525-E9DFC4EAADDB}"/>
              </a:ext>
            </a:extLst>
          </p:cNvPr>
          <p:cNvSpPr>
            <a:spLocks noChangeAspect="1"/>
          </p:cNvSpPr>
          <p:nvPr/>
        </p:nvSpPr>
        <p:spPr>
          <a:xfrm rot="2016078">
            <a:off x="2385053" y="5371328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Cross 58">
            <a:extLst>
              <a:ext uri="{FF2B5EF4-FFF2-40B4-BE49-F238E27FC236}">
                <a16:creationId xmlns:a16="http://schemas.microsoft.com/office/drawing/2014/main" id="{0FDF4947-D54C-4273-B544-ED6947BCA15C}"/>
              </a:ext>
            </a:extLst>
          </p:cNvPr>
          <p:cNvSpPr>
            <a:spLocks noChangeAspect="1"/>
          </p:cNvSpPr>
          <p:nvPr/>
        </p:nvSpPr>
        <p:spPr>
          <a:xfrm rot="2016078">
            <a:off x="2884236" y="5322329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Cross 59">
            <a:extLst>
              <a:ext uri="{FF2B5EF4-FFF2-40B4-BE49-F238E27FC236}">
                <a16:creationId xmlns:a16="http://schemas.microsoft.com/office/drawing/2014/main" id="{C3F907A4-CCAF-495F-8292-98290D15A1A0}"/>
              </a:ext>
            </a:extLst>
          </p:cNvPr>
          <p:cNvSpPr>
            <a:spLocks noChangeAspect="1"/>
          </p:cNvSpPr>
          <p:nvPr/>
        </p:nvSpPr>
        <p:spPr>
          <a:xfrm rot="2016078">
            <a:off x="3350631" y="5342674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Cross 60">
            <a:extLst>
              <a:ext uri="{FF2B5EF4-FFF2-40B4-BE49-F238E27FC236}">
                <a16:creationId xmlns:a16="http://schemas.microsoft.com/office/drawing/2014/main" id="{3E4C2D1B-BD55-443B-B616-E964ED683695}"/>
              </a:ext>
            </a:extLst>
          </p:cNvPr>
          <p:cNvSpPr>
            <a:spLocks noChangeAspect="1"/>
          </p:cNvSpPr>
          <p:nvPr/>
        </p:nvSpPr>
        <p:spPr>
          <a:xfrm rot="2016078">
            <a:off x="3781362" y="5363019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Cross 61">
            <a:extLst>
              <a:ext uri="{FF2B5EF4-FFF2-40B4-BE49-F238E27FC236}">
                <a16:creationId xmlns:a16="http://schemas.microsoft.com/office/drawing/2014/main" id="{E38153E4-1184-4AD7-8AC3-C0A1449D5B9A}"/>
              </a:ext>
            </a:extLst>
          </p:cNvPr>
          <p:cNvSpPr>
            <a:spLocks noChangeAspect="1"/>
          </p:cNvSpPr>
          <p:nvPr/>
        </p:nvSpPr>
        <p:spPr>
          <a:xfrm rot="2016078">
            <a:off x="4225708" y="5383125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63" name="Table 6">
            <a:extLst>
              <a:ext uri="{FF2B5EF4-FFF2-40B4-BE49-F238E27FC236}">
                <a16:creationId xmlns:a16="http://schemas.microsoft.com/office/drawing/2014/main" id="{011BB7DC-06E7-405E-9732-A287D70DE8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855614"/>
              </p:ext>
            </p:extLst>
          </p:nvPr>
        </p:nvGraphicFramePr>
        <p:xfrm>
          <a:off x="5225915" y="1823790"/>
          <a:ext cx="440051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051">
                  <a:extLst>
                    <a:ext uri="{9D8B030D-6E8A-4147-A177-3AD203B41FA5}">
                      <a16:colId xmlns:a16="http://schemas.microsoft.com/office/drawing/2014/main" val="266617670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3087320933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3978014611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394173292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637065521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323793549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450506129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335270590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136505288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8027467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3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4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5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6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7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8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9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10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272346"/>
                  </a:ext>
                </a:extLst>
              </a:tr>
            </a:tbl>
          </a:graphicData>
        </a:graphic>
      </p:graphicFrame>
      <p:sp>
        <p:nvSpPr>
          <p:cNvPr id="68" name="Oval 67">
            <a:extLst>
              <a:ext uri="{FF2B5EF4-FFF2-40B4-BE49-F238E27FC236}">
                <a16:creationId xmlns:a16="http://schemas.microsoft.com/office/drawing/2014/main" id="{97A3886C-F137-4A1E-8805-CA058B2AEB65}"/>
              </a:ext>
            </a:extLst>
          </p:cNvPr>
          <p:cNvSpPr/>
          <p:nvPr/>
        </p:nvSpPr>
        <p:spPr>
          <a:xfrm>
            <a:off x="6212238" y="1053487"/>
            <a:ext cx="1368094" cy="577542"/>
          </a:xfrm>
          <a:prstGeom prst="ellipse">
            <a:avLst/>
          </a:prstGeom>
          <a:solidFill>
            <a:srgbClr val="FFC00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Cross 87">
            <a:extLst>
              <a:ext uri="{FF2B5EF4-FFF2-40B4-BE49-F238E27FC236}">
                <a16:creationId xmlns:a16="http://schemas.microsoft.com/office/drawing/2014/main" id="{72C1D855-2E55-40F4-9830-C17F726BC3F9}"/>
              </a:ext>
            </a:extLst>
          </p:cNvPr>
          <p:cNvSpPr>
            <a:spLocks noChangeAspect="1"/>
          </p:cNvSpPr>
          <p:nvPr/>
        </p:nvSpPr>
        <p:spPr>
          <a:xfrm rot="2016078">
            <a:off x="5206237" y="1712244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Cross 88">
            <a:extLst>
              <a:ext uri="{FF2B5EF4-FFF2-40B4-BE49-F238E27FC236}">
                <a16:creationId xmlns:a16="http://schemas.microsoft.com/office/drawing/2014/main" id="{AD010174-6BE1-40D4-8E8A-1C355D2B00B4}"/>
              </a:ext>
            </a:extLst>
          </p:cNvPr>
          <p:cNvSpPr>
            <a:spLocks noChangeAspect="1"/>
          </p:cNvSpPr>
          <p:nvPr/>
        </p:nvSpPr>
        <p:spPr>
          <a:xfrm rot="2016078">
            <a:off x="5664908" y="1744169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Cross 89">
            <a:extLst>
              <a:ext uri="{FF2B5EF4-FFF2-40B4-BE49-F238E27FC236}">
                <a16:creationId xmlns:a16="http://schemas.microsoft.com/office/drawing/2014/main" id="{4E8D30ED-27D7-4C8F-89B0-9412966F368E}"/>
              </a:ext>
            </a:extLst>
          </p:cNvPr>
          <p:cNvSpPr>
            <a:spLocks noChangeAspect="1"/>
          </p:cNvSpPr>
          <p:nvPr/>
        </p:nvSpPr>
        <p:spPr>
          <a:xfrm rot="2016078">
            <a:off x="6097450" y="1739054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Cross 91">
            <a:extLst>
              <a:ext uri="{FF2B5EF4-FFF2-40B4-BE49-F238E27FC236}">
                <a16:creationId xmlns:a16="http://schemas.microsoft.com/office/drawing/2014/main" id="{16EE19BC-F8CF-4D7A-886B-4D87D84AB7C6}"/>
              </a:ext>
            </a:extLst>
          </p:cNvPr>
          <p:cNvSpPr>
            <a:spLocks noChangeAspect="1"/>
          </p:cNvSpPr>
          <p:nvPr/>
        </p:nvSpPr>
        <p:spPr>
          <a:xfrm rot="2016078">
            <a:off x="6499918" y="1774481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68FFE821-B7BD-4E45-BB24-BB74E82C01E0}"/>
              </a:ext>
            </a:extLst>
          </p:cNvPr>
          <p:cNvSpPr/>
          <p:nvPr/>
        </p:nvSpPr>
        <p:spPr>
          <a:xfrm>
            <a:off x="7035376" y="1046035"/>
            <a:ext cx="1368094" cy="577542"/>
          </a:xfrm>
          <a:prstGeom prst="ellipse">
            <a:avLst/>
          </a:prstGeom>
          <a:solidFill>
            <a:schemeClr val="accent6">
              <a:lumMod val="75000"/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Cross 93">
            <a:extLst>
              <a:ext uri="{FF2B5EF4-FFF2-40B4-BE49-F238E27FC236}">
                <a16:creationId xmlns:a16="http://schemas.microsoft.com/office/drawing/2014/main" id="{F6031403-7FEB-44D7-9BE0-2EF89B519838}"/>
              </a:ext>
            </a:extLst>
          </p:cNvPr>
          <p:cNvSpPr>
            <a:spLocks noChangeAspect="1"/>
          </p:cNvSpPr>
          <p:nvPr/>
        </p:nvSpPr>
        <p:spPr>
          <a:xfrm rot="2016078">
            <a:off x="8265055" y="1735335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Cross 94">
            <a:extLst>
              <a:ext uri="{FF2B5EF4-FFF2-40B4-BE49-F238E27FC236}">
                <a16:creationId xmlns:a16="http://schemas.microsoft.com/office/drawing/2014/main" id="{1773DA77-2DA1-457A-ABFD-45CACE776218}"/>
              </a:ext>
            </a:extLst>
          </p:cNvPr>
          <p:cNvSpPr>
            <a:spLocks noChangeAspect="1"/>
          </p:cNvSpPr>
          <p:nvPr/>
        </p:nvSpPr>
        <p:spPr>
          <a:xfrm rot="2016078">
            <a:off x="8697597" y="1742787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Cross 95">
            <a:extLst>
              <a:ext uri="{FF2B5EF4-FFF2-40B4-BE49-F238E27FC236}">
                <a16:creationId xmlns:a16="http://schemas.microsoft.com/office/drawing/2014/main" id="{8165110B-1329-4380-AAF5-5698FB75C314}"/>
              </a:ext>
            </a:extLst>
          </p:cNvPr>
          <p:cNvSpPr>
            <a:spLocks noChangeAspect="1"/>
          </p:cNvSpPr>
          <p:nvPr/>
        </p:nvSpPr>
        <p:spPr>
          <a:xfrm rot="2016078">
            <a:off x="9156267" y="1750240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7" name="Table 6">
            <a:extLst>
              <a:ext uri="{FF2B5EF4-FFF2-40B4-BE49-F238E27FC236}">
                <a16:creationId xmlns:a16="http://schemas.microsoft.com/office/drawing/2014/main" id="{5B417050-832B-4631-B3C1-9D16ECC40B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413807"/>
              </p:ext>
            </p:extLst>
          </p:nvPr>
        </p:nvGraphicFramePr>
        <p:xfrm>
          <a:off x="5246485" y="5392574"/>
          <a:ext cx="440051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051">
                  <a:extLst>
                    <a:ext uri="{9D8B030D-6E8A-4147-A177-3AD203B41FA5}">
                      <a16:colId xmlns:a16="http://schemas.microsoft.com/office/drawing/2014/main" val="266617670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3087320933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3978014611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394173292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637065521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323793549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450506129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2335270590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136505288"/>
                    </a:ext>
                  </a:extLst>
                </a:gridCol>
                <a:gridCol w="440051">
                  <a:extLst>
                    <a:ext uri="{9D8B030D-6E8A-4147-A177-3AD203B41FA5}">
                      <a16:colId xmlns:a16="http://schemas.microsoft.com/office/drawing/2014/main" val="8027467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3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4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5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6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7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8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9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10</a:t>
                      </a:r>
                      <a:endParaRPr lang="en-GB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272346"/>
                  </a:ext>
                </a:extLst>
              </a:tr>
            </a:tbl>
          </a:graphicData>
        </a:graphic>
      </p:graphicFrame>
      <p:sp>
        <p:nvSpPr>
          <p:cNvPr id="98" name="Oval 97">
            <a:extLst>
              <a:ext uri="{FF2B5EF4-FFF2-40B4-BE49-F238E27FC236}">
                <a16:creationId xmlns:a16="http://schemas.microsoft.com/office/drawing/2014/main" id="{D8FC8366-2697-46FD-BD98-3C9C318E9B37}"/>
              </a:ext>
            </a:extLst>
          </p:cNvPr>
          <p:cNvSpPr/>
          <p:nvPr/>
        </p:nvSpPr>
        <p:spPr>
          <a:xfrm>
            <a:off x="6269410" y="4562022"/>
            <a:ext cx="1368094" cy="577542"/>
          </a:xfrm>
          <a:prstGeom prst="ellipse">
            <a:avLst/>
          </a:prstGeom>
          <a:solidFill>
            <a:srgbClr val="FFC00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Cross 98">
            <a:extLst>
              <a:ext uri="{FF2B5EF4-FFF2-40B4-BE49-F238E27FC236}">
                <a16:creationId xmlns:a16="http://schemas.microsoft.com/office/drawing/2014/main" id="{46B0634D-0C14-42E1-A520-D0FA5419A520}"/>
              </a:ext>
            </a:extLst>
          </p:cNvPr>
          <p:cNvSpPr>
            <a:spLocks noChangeAspect="1"/>
          </p:cNvSpPr>
          <p:nvPr/>
        </p:nvSpPr>
        <p:spPr>
          <a:xfrm rot="2016078">
            <a:off x="5239226" y="5280726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80D59FAA-4845-45F1-BC60-AFBD6C854511}"/>
              </a:ext>
            </a:extLst>
          </p:cNvPr>
          <p:cNvSpPr>
            <a:spLocks noChangeAspect="1"/>
          </p:cNvSpPr>
          <p:nvPr/>
        </p:nvSpPr>
        <p:spPr>
          <a:xfrm rot="2016078">
            <a:off x="5697897" y="5312651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B3A00C73-0568-4538-923F-6FDA38C83942}"/>
              </a:ext>
            </a:extLst>
          </p:cNvPr>
          <p:cNvSpPr>
            <a:spLocks noChangeAspect="1"/>
          </p:cNvSpPr>
          <p:nvPr/>
        </p:nvSpPr>
        <p:spPr>
          <a:xfrm rot="2016078">
            <a:off x="6130439" y="5307536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Cross 101">
            <a:extLst>
              <a:ext uri="{FF2B5EF4-FFF2-40B4-BE49-F238E27FC236}">
                <a16:creationId xmlns:a16="http://schemas.microsoft.com/office/drawing/2014/main" id="{119E2F6D-BF90-4FEB-9131-67A9A7BF79B6}"/>
              </a:ext>
            </a:extLst>
          </p:cNvPr>
          <p:cNvSpPr>
            <a:spLocks noChangeAspect="1"/>
          </p:cNvSpPr>
          <p:nvPr/>
        </p:nvSpPr>
        <p:spPr>
          <a:xfrm rot="2016078">
            <a:off x="6532907" y="5342963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38CADC26-54AF-4B0A-A217-0513FCCA7E02}"/>
              </a:ext>
            </a:extLst>
          </p:cNvPr>
          <p:cNvSpPr/>
          <p:nvPr/>
        </p:nvSpPr>
        <p:spPr>
          <a:xfrm>
            <a:off x="7157657" y="4562022"/>
            <a:ext cx="1368094" cy="577542"/>
          </a:xfrm>
          <a:prstGeom prst="ellipse">
            <a:avLst/>
          </a:prstGeom>
          <a:solidFill>
            <a:schemeClr val="accent6">
              <a:lumMod val="75000"/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Cross 103">
            <a:extLst>
              <a:ext uri="{FF2B5EF4-FFF2-40B4-BE49-F238E27FC236}">
                <a16:creationId xmlns:a16="http://schemas.microsoft.com/office/drawing/2014/main" id="{219421BF-79F9-405F-9B4E-818D8FBE2A84}"/>
              </a:ext>
            </a:extLst>
          </p:cNvPr>
          <p:cNvSpPr>
            <a:spLocks noChangeAspect="1"/>
          </p:cNvSpPr>
          <p:nvPr/>
        </p:nvSpPr>
        <p:spPr>
          <a:xfrm rot="2016078">
            <a:off x="8751012" y="5273273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Cross 104">
            <a:extLst>
              <a:ext uri="{FF2B5EF4-FFF2-40B4-BE49-F238E27FC236}">
                <a16:creationId xmlns:a16="http://schemas.microsoft.com/office/drawing/2014/main" id="{89199786-97C2-4892-9AB5-209A70AA7C66}"/>
              </a:ext>
            </a:extLst>
          </p:cNvPr>
          <p:cNvSpPr>
            <a:spLocks noChangeAspect="1"/>
          </p:cNvSpPr>
          <p:nvPr/>
        </p:nvSpPr>
        <p:spPr>
          <a:xfrm rot="2016078">
            <a:off x="9183554" y="5280725"/>
            <a:ext cx="540000" cy="540000"/>
          </a:xfrm>
          <a:prstGeom prst="plus">
            <a:avLst>
              <a:gd name="adj" fmla="val 3878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71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5" grpId="0"/>
      <p:bldP spid="66" grpId="0"/>
      <p:bldP spid="67" grpId="0"/>
      <p:bldP spid="72" grpId="0"/>
      <p:bldP spid="73" grpId="0"/>
      <p:bldP spid="75" grpId="0"/>
      <p:bldP spid="80" grpId="0"/>
      <p:bldP spid="81" grpId="0"/>
      <p:bldP spid="82" grpId="0"/>
      <p:bldP spid="86" grpId="0"/>
      <p:bldP spid="87" grpId="0"/>
      <p:bldP spid="8" grpId="0" animBg="1"/>
      <p:bldP spid="8" grpId="1" animBg="1"/>
      <p:bldP spid="9" grpId="0" animBg="1"/>
      <p:bldP spid="43" grpId="0" animBg="1"/>
      <p:bldP spid="45" grpId="0" animBg="1"/>
      <p:bldP spid="45" grpId="1" animBg="1"/>
      <p:bldP spid="46" grpId="0" animBg="1"/>
      <p:bldP spid="47" grpId="0" animBg="1"/>
      <p:bldP spid="48" grpId="0" animBg="1"/>
      <p:bldP spid="49" grpId="0" animBg="1"/>
      <p:bldP spid="51" grpId="0" animBg="1"/>
      <p:bldP spid="51" grpId="1" animBg="1"/>
      <p:bldP spid="52" grpId="0" animBg="1"/>
      <p:bldP spid="54" grpId="0" animBg="1"/>
      <p:bldP spid="57" grpId="0" animBg="1"/>
      <p:bldP spid="57" grpId="1" animBg="1"/>
      <p:bldP spid="58" grpId="0" animBg="1"/>
      <p:bldP spid="59" grpId="0" animBg="1"/>
      <p:bldP spid="60" grpId="0" animBg="1"/>
      <p:bldP spid="61" grpId="0" animBg="1"/>
      <p:bldP spid="62" grpId="0" animBg="1"/>
      <p:bldP spid="68" grpId="0" animBg="1"/>
      <p:bldP spid="68" grpId="1" animBg="1"/>
      <p:bldP spid="88" grpId="0" animBg="1"/>
      <p:bldP spid="89" grpId="0" animBg="1"/>
      <p:bldP spid="90" grpId="0" animBg="1"/>
      <p:bldP spid="92" grpId="0" animBg="1"/>
      <p:bldP spid="93" grpId="0" animBg="1"/>
      <p:bldP spid="93" grpId="1" animBg="1"/>
      <p:bldP spid="94" grpId="0" animBg="1"/>
      <p:bldP spid="95" grpId="0" animBg="1"/>
      <p:bldP spid="96" grpId="0" animBg="1"/>
      <p:bldP spid="98" grpId="0" animBg="1"/>
      <p:bldP spid="98" grpId="1" animBg="1"/>
      <p:bldP spid="99" grpId="0" animBg="1"/>
      <p:bldP spid="100" grpId="0" animBg="1"/>
      <p:bldP spid="101" grpId="0" animBg="1"/>
      <p:bldP spid="102" grpId="0" animBg="1"/>
      <p:bldP spid="103" grpId="0" animBg="1"/>
      <p:bldP spid="103" grpId="1" animBg="1"/>
      <p:bldP spid="104" grpId="0" animBg="1"/>
      <p:bldP spid="10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F46AA9-1FCB-4D1E-9C97-AE757AB35ACA}"/>
              </a:ext>
            </a:extLst>
          </p:cNvPr>
          <p:cNvSpPr txBox="1"/>
          <p:nvPr/>
        </p:nvSpPr>
        <p:spPr>
          <a:xfrm>
            <a:off x="2170058" y="216176"/>
            <a:ext cx="5639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rebuchet MS" panose="020B0603020202020204" pitchFamily="34" charset="0"/>
              </a:rPr>
              <a:t>Write the </a:t>
            </a:r>
            <a:r>
              <a:rPr lang="en-US" sz="2000" b="1" dirty="0">
                <a:latin typeface="Trebuchet MS" panose="020B0603020202020204" pitchFamily="34" charset="0"/>
              </a:rPr>
              <a:t>integers</a:t>
            </a:r>
            <a:r>
              <a:rPr lang="en-US" sz="2000" dirty="0">
                <a:latin typeface="Trebuchet MS" panose="020B0603020202020204" pitchFamily="34" charset="0"/>
              </a:rPr>
              <a:t> that </a:t>
            </a:r>
            <a:r>
              <a:rPr lang="en-US" sz="2000" b="1" dirty="0">
                <a:latin typeface="Trebuchet MS" panose="020B0603020202020204" pitchFamily="34" charset="0"/>
              </a:rPr>
              <a:t>satisfy</a:t>
            </a:r>
            <a:r>
              <a:rPr lang="en-US" sz="2000" dirty="0">
                <a:latin typeface="Trebuchet MS" panose="020B0603020202020204" pitchFamily="34" charset="0"/>
              </a:rPr>
              <a:t> each inequality:</a:t>
            </a:r>
            <a:endParaRPr lang="en-GB" sz="2000" dirty="0">
              <a:latin typeface="Trebuchet MS" panose="020B06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68F074C2-FF5B-45A6-B8A6-3BB78BD0135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8986624"/>
                  </p:ext>
                </p:extLst>
              </p:nvPr>
            </p:nvGraphicFramePr>
            <p:xfrm>
              <a:off x="212600" y="742122"/>
              <a:ext cx="2552029" cy="6025158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454047">
                      <a:extLst>
                        <a:ext uri="{9D8B030D-6E8A-4147-A177-3AD203B41FA5}">
                          <a16:colId xmlns:a16="http://schemas.microsoft.com/office/drawing/2014/main" val="4181276675"/>
                        </a:ext>
                      </a:extLst>
                    </a:gridCol>
                    <a:gridCol w="2097982">
                      <a:extLst>
                        <a:ext uri="{9D8B030D-6E8A-4147-A177-3AD203B41FA5}">
                          <a16:colId xmlns:a16="http://schemas.microsoft.com/office/drawing/2014/main" val="1130558264"/>
                        </a:ext>
                      </a:extLst>
                    </a:gridCol>
                  </a:tblGrid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90583707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2)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32448311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3)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≤5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26891424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4)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0≤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44434789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5)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−5≤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58868407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6)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−5≤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50185181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7)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−5&lt;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31683189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8)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−5&lt;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+1&lt;0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84809434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9)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−5&lt;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−2&lt;0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2604762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68F074C2-FF5B-45A6-B8A6-3BB78BD0135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8986624"/>
                  </p:ext>
                </p:extLst>
              </p:nvPr>
            </p:nvGraphicFramePr>
            <p:xfrm>
              <a:off x="212600" y="742122"/>
              <a:ext cx="2552029" cy="6025158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454047">
                      <a:extLst>
                        <a:ext uri="{9D8B030D-6E8A-4147-A177-3AD203B41FA5}">
                          <a16:colId xmlns:a16="http://schemas.microsoft.com/office/drawing/2014/main" val="4181276675"/>
                        </a:ext>
                      </a:extLst>
                    </a:gridCol>
                    <a:gridCol w="2097982">
                      <a:extLst>
                        <a:ext uri="{9D8B030D-6E8A-4147-A177-3AD203B41FA5}">
                          <a16:colId xmlns:a16="http://schemas.microsoft.com/office/drawing/2014/main" val="1130558264"/>
                        </a:ext>
                      </a:extLst>
                    </a:gridCol>
                  </a:tblGrid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739" b="-8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90583707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2)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739" t="-100000" b="-7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32448311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3)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739" t="-200000" b="-6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26891424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4)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739" t="-300000" b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44434789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5)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739" t="-400000" b="-4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58868407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6)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739" t="-500000"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0185181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7)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739" t="-60000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31683189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8)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739" t="-700000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84809434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9)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739" t="-8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604762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3">
                <a:extLst>
                  <a:ext uri="{FF2B5EF4-FFF2-40B4-BE49-F238E27FC236}">
                    <a16:creationId xmlns:a16="http://schemas.microsoft.com/office/drawing/2014/main" id="{B49760B3-04B9-423B-BA6C-0504A6C6E6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77987557"/>
                  </p:ext>
                </p:extLst>
              </p:nvPr>
            </p:nvGraphicFramePr>
            <p:xfrm>
              <a:off x="4770780" y="742122"/>
              <a:ext cx="2709080" cy="601066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36893">
                      <a:extLst>
                        <a:ext uri="{9D8B030D-6E8A-4147-A177-3AD203B41FA5}">
                          <a16:colId xmlns:a16="http://schemas.microsoft.com/office/drawing/2014/main" val="4181276675"/>
                        </a:ext>
                      </a:extLst>
                    </a:gridCol>
                    <a:gridCol w="2172187">
                      <a:extLst>
                        <a:ext uri="{9D8B030D-6E8A-4147-A177-3AD203B41FA5}">
                          <a16:colId xmlns:a16="http://schemas.microsoft.com/office/drawing/2014/main" val="1130558264"/>
                        </a:ext>
                      </a:extLst>
                    </a:gridCol>
                  </a:tblGrid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10)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−5&lt;</m:t>
                                </m:r>
                                <m:f>
                                  <m:fPr>
                                    <m:ctrlP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&lt;0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90583707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11)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−5&lt;2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&lt;0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32448311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12)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0&lt;2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26891424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13)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0&lt;</m:t>
                                </m:r>
                                <m:sSup>
                                  <m:sSupPr>
                                    <m:ctrlP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44434789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14)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sSup>
                                  <m:sSupPr>
                                    <m:ctrlP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58868407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15)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−5&lt;</m:t>
                                </m:r>
                                <m:sSup>
                                  <m:sSupPr>
                                    <m:ctrlP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&lt;0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50185181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16)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0&lt;</m:t>
                                </m:r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31683189"/>
                      </a:ext>
                    </a:extLst>
                  </a:tr>
                  <a:tr h="73170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17)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0&lt;</m:t>
                                </m:r>
                                <m:f>
                                  <m:f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84809434"/>
                      </a:ext>
                    </a:extLst>
                  </a:tr>
                  <a:tr h="704771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18)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0&lt;</m:t>
                                </m:r>
                                <m:f>
                                  <m:f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2604762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3">
                <a:extLst>
                  <a:ext uri="{FF2B5EF4-FFF2-40B4-BE49-F238E27FC236}">
                    <a16:creationId xmlns:a16="http://schemas.microsoft.com/office/drawing/2014/main" id="{B49760B3-04B9-423B-BA6C-0504A6C6E6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77987557"/>
                  </p:ext>
                </p:extLst>
              </p:nvPr>
            </p:nvGraphicFramePr>
            <p:xfrm>
              <a:off x="4770780" y="742122"/>
              <a:ext cx="2709080" cy="601066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36893">
                      <a:extLst>
                        <a:ext uri="{9D8B030D-6E8A-4147-A177-3AD203B41FA5}">
                          <a16:colId xmlns:a16="http://schemas.microsoft.com/office/drawing/2014/main" val="4181276675"/>
                        </a:ext>
                      </a:extLst>
                    </a:gridCol>
                    <a:gridCol w="2172187">
                      <a:extLst>
                        <a:ext uri="{9D8B030D-6E8A-4147-A177-3AD203B41FA5}">
                          <a16:colId xmlns:a16="http://schemas.microsoft.com/office/drawing/2014/main" val="1130558264"/>
                        </a:ext>
                      </a:extLst>
                    </a:gridCol>
                  </a:tblGrid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10)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81" b="-8224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90583707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11)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81" t="-99074" b="-7148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32448311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12)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81" t="-200935" b="-6214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26891424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13)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81" t="-300935" b="-5214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44434789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14)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81" t="-397222" b="-41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58868407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15)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81" t="-501869" b="-3205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0185181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16)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81" t="-601869" b="-2205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31683189"/>
                      </a:ext>
                    </a:extLst>
                  </a:tr>
                  <a:tr h="73170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17)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81" t="-625833" b="-9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84809434"/>
                      </a:ext>
                    </a:extLst>
                  </a:tr>
                  <a:tr h="704771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18)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81" t="-7508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604762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0CE777AD-1BDC-4544-9CA1-3CDA717AA00F}"/>
              </a:ext>
            </a:extLst>
          </p:cNvPr>
          <p:cNvSpPr txBox="1"/>
          <p:nvPr/>
        </p:nvSpPr>
        <p:spPr>
          <a:xfrm>
            <a:off x="8394116" y="6553046"/>
            <a:ext cx="1525136" cy="3049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@</a:t>
            </a:r>
            <a:r>
              <a:rPr lang="en-GB" sz="1400" dirty="0" err="1">
                <a:solidFill>
                  <a:schemeClr val="bg1"/>
                </a:solidFill>
              </a:rPr>
              <a:t>MrDraperMaths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691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B881686-7062-4035-BCB0-003B9FDFAB47}"/>
              </a:ext>
            </a:extLst>
          </p:cNvPr>
          <p:cNvSpPr txBox="1"/>
          <p:nvPr/>
        </p:nvSpPr>
        <p:spPr>
          <a:xfrm>
            <a:off x="8394116" y="6553046"/>
            <a:ext cx="1525136" cy="3049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@</a:t>
            </a:r>
            <a:r>
              <a:rPr lang="en-GB" sz="1400" dirty="0" err="1">
                <a:solidFill>
                  <a:schemeClr val="bg1"/>
                </a:solidFill>
              </a:rPr>
              <a:t>MrDraperMaths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F46AA9-1FCB-4D1E-9C97-AE757AB35ACA}"/>
              </a:ext>
            </a:extLst>
          </p:cNvPr>
          <p:cNvSpPr txBox="1"/>
          <p:nvPr/>
        </p:nvSpPr>
        <p:spPr>
          <a:xfrm>
            <a:off x="2170058" y="216176"/>
            <a:ext cx="5639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rebuchet MS" panose="020B0603020202020204" pitchFamily="34" charset="0"/>
              </a:rPr>
              <a:t>Write the </a:t>
            </a:r>
            <a:r>
              <a:rPr lang="en-US" sz="2000" b="1" dirty="0">
                <a:latin typeface="Trebuchet MS" panose="020B0603020202020204" pitchFamily="34" charset="0"/>
              </a:rPr>
              <a:t>integers</a:t>
            </a:r>
            <a:r>
              <a:rPr lang="en-US" sz="2000" dirty="0">
                <a:latin typeface="Trebuchet MS" panose="020B0603020202020204" pitchFamily="34" charset="0"/>
              </a:rPr>
              <a:t> that </a:t>
            </a:r>
            <a:r>
              <a:rPr lang="en-US" sz="2000" b="1" dirty="0">
                <a:latin typeface="Trebuchet MS" panose="020B0603020202020204" pitchFamily="34" charset="0"/>
              </a:rPr>
              <a:t>satisfy</a:t>
            </a:r>
            <a:r>
              <a:rPr lang="en-US" sz="2000" dirty="0">
                <a:latin typeface="Trebuchet MS" panose="020B0603020202020204" pitchFamily="34" charset="0"/>
              </a:rPr>
              <a:t> each inequality:</a:t>
            </a:r>
            <a:endParaRPr lang="en-GB" sz="2000" dirty="0">
              <a:latin typeface="Trebuchet MS" panose="020B06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68F074C2-FF5B-45A6-B8A6-3BB78BD0135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47662290"/>
                  </p:ext>
                </p:extLst>
              </p:nvPr>
            </p:nvGraphicFramePr>
            <p:xfrm>
              <a:off x="212600" y="742122"/>
              <a:ext cx="4478668" cy="6025158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454047">
                      <a:extLst>
                        <a:ext uri="{9D8B030D-6E8A-4147-A177-3AD203B41FA5}">
                          <a16:colId xmlns:a16="http://schemas.microsoft.com/office/drawing/2014/main" val="4181276675"/>
                        </a:ext>
                      </a:extLst>
                    </a:gridCol>
                    <a:gridCol w="2097982">
                      <a:extLst>
                        <a:ext uri="{9D8B030D-6E8A-4147-A177-3AD203B41FA5}">
                          <a16:colId xmlns:a16="http://schemas.microsoft.com/office/drawing/2014/main" val="1130558264"/>
                        </a:ext>
                      </a:extLst>
                    </a:gridCol>
                    <a:gridCol w="1926639">
                      <a:extLst>
                        <a:ext uri="{9D8B030D-6E8A-4147-A177-3AD203B41FA5}">
                          <a16:colId xmlns:a16="http://schemas.microsoft.com/office/drawing/2014/main" val="3458444904"/>
                        </a:ext>
                      </a:extLst>
                    </a:gridCol>
                  </a:tblGrid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2, 3, 4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90583707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2)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1, 2, 3, 4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32448311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3)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≤5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1, 2, 3, 4, 5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26891424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4)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0≤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0, 1, 2, 3, 4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44434789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5)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−5≤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−5, −4, −3, </m:t>
                                </m:r>
                              </m:oMath>
                            </m:oMathPara>
                          </a14:m>
                          <a:endParaRPr lang="en-US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−2 ,−1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58868407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6)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−5≤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−5, −4, −3, </m:t>
                                </m:r>
                              </m:oMath>
                            </m:oMathPara>
                          </a14:m>
                          <a:endParaRPr lang="en-US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−2, −1, 0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0185181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7)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−5&lt;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−4, −3, −2, </m:t>
                                </m:r>
                              </m:oMath>
                            </m:oMathPara>
                          </a14:m>
                          <a:endParaRPr lang="en-US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−1, 0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31683189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8)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−5&lt;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+1&lt;0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−5, −4, −3, −2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84809434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9)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−5&lt;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−2&lt;0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−2, −1, 0, 1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604762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68F074C2-FF5B-45A6-B8A6-3BB78BD0135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47662290"/>
                  </p:ext>
                </p:extLst>
              </p:nvPr>
            </p:nvGraphicFramePr>
            <p:xfrm>
              <a:off x="212600" y="742122"/>
              <a:ext cx="4478668" cy="6025158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454047">
                      <a:extLst>
                        <a:ext uri="{9D8B030D-6E8A-4147-A177-3AD203B41FA5}">
                          <a16:colId xmlns:a16="http://schemas.microsoft.com/office/drawing/2014/main" val="4181276675"/>
                        </a:ext>
                      </a:extLst>
                    </a:gridCol>
                    <a:gridCol w="2097982">
                      <a:extLst>
                        <a:ext uri="{9D8B030D-6E8A-4147-A177-3AD203B41FA5}">
                          <a16:colId xmlns:a16="http://schemas.microsoft.com/office/drawing/2014/main" val="1130558264"/>
                        </a:ext>
                      </a:extLst>
                    </a:gridCol>
                    <a:gridCol w="1926639">
                      <a:extLst>
                        <a:ext uri="{9D8B030D-6E8A-4147-A177-3AD203B41FA5}">
                          <a16:colId xmlns:a16="http://schemas.microsoft.com/office/drawing/2014/main" val="3458444904"/>
                        </a:ext>
                      </a:extLst>
                    </a:gridCol>
                  </a:tblGrid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802" t="-909" r="-92442" b="-80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2177" t="-909" r="-315" b="-8009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90583707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2)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802" t="-100909" r="-92442" b="-70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2177" t="-100909" r="-315" b="-7009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32448311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3)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802" t="-200909" r="-92442" b="-60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2177" t="-200909" r="-315" b="-6009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26891424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4)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802" t="-300909" r="-92442" b="-50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2177" t="-300909" r="-315" b="-5009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44434789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5)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802" t="-400909" r="-92442" b="-40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2177" t="-400909" r="-315" b="-4009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58868407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6)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802" t="-500909" r="-92442" b="-30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2177" t="-500909" r="-315" b="-3009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0185181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7)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802" t="-600909" r="-92442" b="-20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2177" t="-600909" r="-315" b="-2009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31683189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8)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802" t="-700909" r="-92442" b="-10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2177" t="-700909" r="-315" b="-1009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84809434"/>
                      </a:ext>
                    </a:extLst>
                  </a:tr>
                  <a:tr h="6694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9)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802" t="-800909" r="-92442" b="-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2177" t="-800909" r="-315" b="-9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604762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3">
                <a:extLst>
                  <a:ext uri="{FF2B5EF4-FFF2-40B4-BE49-F238E27FC236}">
                    <a16:creationId xmlns:a16="http://schemas.microsoft.com/office/drawing/2014/main" id="{B49760B3-04B9-423B-BA6C-0504A6C6E6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3194130"/>
                  </p:ext>
                </p:extLst>
              </p:nvPr>
            </p:nvGraphicFramePr>
            <p:xfrm>
              <a:off x="4770780" y="742122"/>
              <a:ext cx="5042632" cy="601066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36893">
                      <a:extLst>
                        <a:ext uri="{9D8B030D-6E8A-4147-A177-3AD203B41FA5}">
                          <a16:colId xmlns:a16="http://schemas.microsoft.com/office/drawing/2014/main" val="4181276675"/>
                        </a:ext>
                      </a:extLst>
                    </a:gridCol>
                    <a:gridCol w="2172187">
                      <a:extLst>
                        <a:ext uri="{9D8B030D-6E8A-4147-A177-3AD203B41FA5}">
                          <a16:colId xmlns:a16="http://schemas.microsoft.com/office/drawing/2014/main" val="1130558264"/>
                        </a:ext>
                      </a:extLst>
                    </a:gridCol>
                    <a:gridCol w="2333552">
                      <a:extLst>
                        <a:ext uri="{9D8B030D-6E8A-4147-A177-3AD203B41FA5}">
                          <a16:colId xmlns:a16="http://schemas.microsoft.com/office/drawing/2014/main" val="3458444904"/>
                        </a:ext>
                      </a:extLst>
                    </a:gridCol>
                  </a:tblGrid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10)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−5&lt;</m:t>
                                </m:r>
                                <m:f>
                                  <m:fPr>
                                    <m:ctrlP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&lt;0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−9,−8, −7, −6, −5,</m:t>
                                </m:r>
                              </m:oMath>
                            </m:oMathPara>
                          </a14:m>
                          <a:endParaRPr lang="en-US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 −4,−3,−2,−1 </m:t>
                                </m:r>
                              </m:oMath>
                            </m:oMathPara>
                          </a14:m>
                          <a:endParaRPr lang="en-GB" sz="16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90583707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11)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−5&lt;2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&lt;0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−2,−1</m:t>
                                </m:r>
                              </m:oMath>
                            </m:oMathPara>
                          </a14:m>
                          <a:endParaRPr lang="en-GB" sz="16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32448311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12)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0&lt;2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1, 2</m:t>
                                </m:r>
                              </m:oMath>
                            </m:oMathPara>
                          </a14:m>
                          <a:endParaRPr lang="en-GB" sz="16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26891424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13)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0&lt;</m:t>
                                </m:r>
                                <m:sSup>
                                  <m:sSupPr>
                                    <m:ctrlP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−2, −1, 1, 2</m:t>
                                </m:r>
                              </m:oMath>
                            </m:oMathPara>
                          </a14:m>
                          <a:endParaRPr lang="en-GB" sz="16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44434789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14)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sSup>
                                  <m:sSupPr>
                                    <m:ctrlP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−2, −1, 0, 1, 2</m:t>
                                </m:r>
                              </m:oMath>
                            </m:oMathPara>
                          </a14:m>
                          <a:endParaRPr lang="en-GB" sz="16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58868407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15)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−5&lt;</m:t>
                                </m:r>
                                <m:sSup>
                                  <m:sSupPr>
                                    <m:ctrlP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&lt;0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𝑁𝑜</m:t>
                                </m:r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𝑝𝑜𝑠𝑠𝑖𝑏𝑙𝑒</m:t>
                                </m:r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𝑠𝑜𝑙𝑢𝑡𝑖𝑜𝑛𝑠</m:t>
                                </m:r>
                              </m:oMath>
                            </m:oMathPara>
                          </a14:m>
                          <a:endParaRPr lang="en-GB" sz="16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0185181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16)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0&lt;</m:t>
                                </m:r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−1, </m:t>
                                </m:r>
                                <m:r>
                                  <a:rPr lang="en-US" sz="1600" b="0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16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31683189"/>
                      </a:ext>
                    </a:extLst>
                  </a:tr>
                  <a:tr h="73170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17)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0&lt;</m:t>
                                </m:r>
                                <m:f>
                                  <m:f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−3, −2, −1, 1, 2,3</m:t>
                                </m:r>
                              </m:oMath>
                            </m:oMathPara>
                          </a14:m>
                          <a:endParaRPr lang="en-GB" sz="16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84809434"/>
                      </a:ext>
                    </a:extLst>
                  </a:tr>
                  <a:tr h="704771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18)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0&lt;</m:t>
                                </m:r>
                                <m:f>
                                  <m:f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−7, −6, −5, −4, −3, </m:t>
                                </m:r>
                              </m:oMath>
                            </m:oMathPara>
                          </a14:m>
                          <a:endParaRPr lang="en-US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−2, −1, 1, 2, 3, 4, 5, 6, 7</m:t>
                                </m:r>
                              </m:oMath>
                            </m:oMathPara>
                          </a14:m>
                          <a:endParaRPr lang="en-GB" sz="16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604762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3">
                <a:extLst>
                  <a:ext uri="{FF2B5EF4-FFF2-40B4-BE49-F238E27FC236}">
                    <a16:creationId xmlns:a16="http://schemas.microsoft.com/office/drawing/2014/main" id="{B49760B3-04B9-423B-BA6C-0504A6C6E6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3194130"/>
                  </p:ext>
                </p:extLst>
              </p:nvPr>
            </p:nvGraphicFramePr>
            <p:xfrm>
              <a:off x="4770780" y="742122"/>
              <a:ext cx="5042632" cy="601066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36893">
                      <a:extLst>
                        <a:ext uri="{9D8B030D-6E8A-4147-A177-3AD203B41FA5}">
                          <a16:colId xmlns:a16="http://schemas.microsoft.com/office/drawing/2014/main" val="4181276675"/>
                        </a:ext>
                      </a:extLst>
                    </a:gridCol>
                    <a:gridCol w="2172187">
                      <a:extLst>
                        <a:ext uri="{9D8B030D-6E8A-4147-A177-3AD203B41FA5}">
                          <a16:colId xmlns:a16="http://schemas.microsoft.com/office/drawing/2014/main" val="1130558264"/>
                        </a:ext>
                      </a:extLst>
                    </a:gridCol>
                    <a:gridCol w="2333552">
                      <a:extLst>
                        <a:ext uri="{9D8B030D-6E8A-4147-A177-3AD203B41FA5}">
                          <a16:colId xmlns:a16="http://schemas.microsoft.com/office/drawing/2014/main" val="3458444904"/>
                        </a:ext>
                      </a:extLst>
                    </a:gridCol>
                  </a:tblGrid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10)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650" t="-935" r="-107563" b="-823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16188" t="-935" r="-261" b="-8233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90583707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11)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650" t="-100000" r="-107563" b="-7157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16188" t="-100000" r="-261" b="-7157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32448311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12)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650" t="-201869" r="-107563" b="-6224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16188" t="-201869" r="-261" b="-6224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26891424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13)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650" t="-301869" r="-107563" b="-5224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16188" t="-301869" r="-261" b="-5224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44434789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14)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650" t="-398148" r="-107563" b="-4175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16188" t="-398148" r="-261" b="-4175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58868407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15)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650" t="-502804" r="-107563" b="-3214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16188" t="-502804" r="-261" b="-3214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0185181"/>
                      </a:ext>
                    </a:extLst>
                  </a:tr>
                  <a:tr h="65345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16)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650" t="-602804" r="-107563" b="-2214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16188" t="-602804" r="-261" b="-2214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31683189"/>
                      </a:ext>
                    </a:extLst>
                  </a:tr>
                  <a:tr h="73170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17)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650" t="-626667" r="-107563" b="-9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16188" t="-626667" r="-261" b="-97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84809434"/>
                      </a:ext>
                    </a:extLst>
                  </a:tr>
                  <a:tr h="704771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18)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650" t="-751724" r="-107563" b="-8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16188" t="-751724" r="-261" b="-8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604762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48413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752</Words>
  <Application>Microsoft Macintosh PowerPoint</Application>
  <PresentationFormat>A4 Paper (210x297 mm)</PresentationFormat>
  <Paragraphs>185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Trebuchet MS</vt:lpstr>
      <vt:lpstr>Office Theme</vt:lpstr>
      <vt:lpstr>Integer Solutions  to Inequalities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Draper</dc:creator>
  <cp:lastModifiedBy>Craig Barton</cp:lastModifiedBy>
  <cp:revision>12</cp:revision>
  <dcterms:created xsi:type="dcterms:W3CDTF">2023-06-15T10:07:51Z</dcterms:created>
  <dcterms:modified xsi:type="dcterms:W3CDTF">2025-04-14T10:12:37Z</dcterms:modified>
</cp:coreProperties>
</file>